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344" r:id="rId3"/>
    <p:sldId id="367" r:id="rId4"/>
    <p:sldId id="345" r:id="rId5"/>
    <p:sldId id="348" r:id="rId6"/>
    <p:sldId id="347" r:id="rId7"/>
    <p:sldId id="349" r:id="rId8"/>
    <p:sldId id="350" r:id="rId9"/>
    <p:sldId id="351" r:id="rId10"/>
    <p:sldId id="352" r:id="rId11"/>
    <p:sldId id="353" r:id="rId12"/>
    <p:sldId id="366" r:id="rId13"/>
    <p:sldId id="354" r:id="rId14"/>
    <p:sldId id="355" r:id="rId15"/>
    <p:sldId id="356" r:id="rId16"/>
    <p:sldId id="358" r:id="rId17"/>
    <p:sldId id="359" r:id="rId18"/>
    <p:sldId id="360" r:id="rId19"/>
    <p:sldId id="361" r:id="rId20"/>
    <p:sldId id="362" r:id="rId21"/>
    <p:sldId id="357" r:id="rId22"/>
    <p:sldId id="346" r:id="rId2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4660"/>
  </p:normalViewPr>
  <p:slideViewPr>
    <p:cSldViewPr snapToGrid="0">
      <p:cViewPr varScale="1">
        <p:scale>
          <a:sx n="84" d="100"/>
          <a:sy n="84" d="100"/>
        </p:scale>
        <p:origin x="135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F8FD0A-0595-4509-95D6-E1AB14E70FDE}" type="datetimeFigureOut">
              <a:rPr lang="es-EC" smtClean="0"/>
              <a:t>27/2/2019</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2F880A-30FC-484A-9EBF-BEAA74A10A08}" type="slidenum">
              <a:rPr lang="es-EC" smtClean="0"/>
              <a:t>‹Nº›</a:t>
            </a:fld>
            <a:endParaRPr lang="es-EC"/>
          </a:p>
        </p:txBody>
      </p:sp>
    </p:spTree>
    <p:extLst>
      <p:ext uri="{BB962C8B-B14F-4D97-AF65-F5344CB8AC3E}">
        <p14:creationId xmlns:p14="http://schemas.microsoft.com/office/powerpoint/2010/main" val="1617115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50E2652-9DB8-47C7-A02D-DB91CA24825F}" type="datetimeFigureOut">
              <a:rPr lang="es-EC" smtClean="0"/>
              <a:t>27/2/2019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9A090AF-66BA-42E6-85D4-4B82EB0F962C}" type="slidenum">
              <a:rPr lang="es-EC" smtClean="0"/>
              <a:t>‹Nº›</a:t>
            </a:fld>
            <a:endParaRPr lang="es-EC"/>
          </a:p>
        </p:txBody>
      </p:sp>
    </p:spTree>
    <p:extLst>
      <p:ext uri="{BB962C8B-B14F-4D97-AF65-F5344CB8AC3E}">
        <p14:creationId xmlns:p14="http://schemas.microsoft.com/office/powerpoint/2010/main" val="3934422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50E2652-9DB8-47C7-A02D-DB91CA24825F}" type="datetimeFigureOut">
              <a:rPr lang="es-EC" smtClean="0"/>
              <a:t>27/2/2019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9A090AF-66BA-42E6-85D4-4B82EB0F962C}" type="slidenum">
              <a:rPr lang="es-EC" smtClean="0"/>
              <a:t>‹Nº›</a:t>
            </a:fld>
            <a:endParaRPr lang="es-EC"/>
          </a:p>
        </p:txBody>
      </p:sp>
    </p:spTree>
    <p:extLst>
      <p:ext uri="{BB962C8B-B14F-4D97-AF65-F5344CB8AC3E}">
        <p14:creationId xmlns:p14="http://schemas.microsoft.com/office/powerpoint/2010/main" val="3668776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50E2652-9DB8-47C7-A02D-DB91CA24825F}" type="datetimeFigureOut">
              <a:rPr lang="es-EC" smtClean="0"/>
              <a:t>27/2/2019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9A090AF-66BA-42E6-85D4-4B82EB0F962C}" type="slidenum">
              <a:rPr lang="es-EC" smtClean="0"/>
              <a:t>‹Nº›</a:t>
            </a:fld>
            <a:endParaRPr lang="es-EC"/>
          </a:p>
        </p:txBody>
      </p:sp>
    </p:spTree>
    <p:extLst>
      <p:ext uri="{BB962C8B-B14F-4D97-AF65-F5344CB8AC3E}">
        <p14:creationId xmlns:p14="http://schemas.microsoft.com/office/powerpoint/2010/main" val="1115125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3A480B-99FD-4777-BA37-457945D8204C}" type="datetimeFigureOut">
              <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27/2/2019</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E7E833-F37B-4021-9FBF-A85CCDF2E508}" type="slidenum">
              <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413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592E3EE-A424-4300-B431-3B245425251B}" type="datetimeFigureOut">
              <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27/2/2019</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F21090-8DAB-427A-8BD6-D11D1B035054}" type="slidenum">
              <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733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7BE95A-5A45-4B10-851E-C081D818057E}" type="datetimeFigureOut">
              <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27/2/2019</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7E1635-7A7E-4850-8C3D-B9233C5ACCE5}" type="slidenum">
              <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2925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EEF14F-DBBB-49B5-A467-658FB69A295F}" type="datetimeFigureOut">
              <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27/2/2019</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75043C-08C8-4220-AB02-5B924B491EB2}" type="slidenum">
              <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9852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A46BEF-FADD-4A23-AD1A-F50B3154533B}" type="datetimeFigureOut">
              <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27/2/2019</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FA186CF-CA49-4160-8166-F5C85A495F28}" type="slidenum">
              <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539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24A2092-F7F7-4F9F-A58E-6FED841ED3AF}" type="datetimeFigureOut">
              <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27/2/2019</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DD2918-C6A1-4840-8CD8-E06E03DE6200}" type="slidenum">
              <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073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E016BBE-9924-4DD1-8E53-689194910C2E}" type="datetimeFigureOut">
              <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27/2/2019</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91F772-16F3-4927-9CEB-E1DFD7CD21B3}" type="slidenum">
              <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622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CEEC231-BFC8-4A55-A8EA-EEFA0B780496}" type="datetimeFigureOut">
              <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27/2/2019</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B47F57-A783-4F75-A50F-60C983D6E75A}" type="slidenum">
              <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4163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50E2652-9DB8-47C7-A02D-DB91CA24825F}" type="datetimeFigureOut">
              <a:rPr lang="es-EC" smtClean="0"/>
              <a:t>27/2/2019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9A090AF-66BA-42E6-85D4-4B82EB0F962C}" type="slidenum">
              <a:rPr lang="es-EC" smtClean="0"/>
              <a:t>‹Nº›</a:t>
            </a:fld>
            <a:endParaRPr lang="es-EC"/>
          </a:p>
        </p:txBody>
      </p:sp>
    </p:spTree>
    <p:extLst>
      <p:ext uri="{BB962C8B-B14F-4D97-AF65-F5344CB8AC3E}">
        <p14:creationId xmlns:p14="http://schemas.microsoft.com/office/powerpoint/2010/main" val="1185317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4C31E7F-175A-458A-96E0-606B9A4ECECE}" type="datetimeFigureOut">
              <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27/2/2019</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AAE0F0-E44B-4573-A6D0-EF5738D611B9}" type="slidenum">
              <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828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BF2B41D-D66B-4F79-9B9B-556623B77B0E}" type="datetimeFigureOut">
              <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27/2/2019</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28559C-AB05-42A4-BFBC-268BB825F2B3}" type="slidenum">
              <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76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9687DD6-93E6-4211-8352-61933CC6D2E2}" type="datetimeFigureOut">
              <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27/2/2019</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5E71F06-A379-481A-B8BA-333584BC6A9A}" type="slidenum">
              <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7098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50E2652-9DB8-47C7-A02D-DB91CA24825F}" type="datetimeFigureOut">
              <a:rPr lang="es-EC" smtClean="0"/>
              <a:t>27/2/2019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9A090AF-66BA-42E6-85D4-4B82EB0F962C}" type="slidenum">
              <a:rPr lang="es-EC" smtClean="0"/>
              <a:t>‹Nº›</a:t>
            </a:fld>
            <a:endParaRPr lang="es-EC"/>
          </a:p>
        </p:txBody>
      </p:sp>
    </p:spTree>
    <p:extLst>
      <p:ext uri="{BB962C8B-B14F-4D97-AF65-F5344CB8AC3E}">
        <p14:creationId xmlns:p14="http://schemas.microsoft.com/office/powerpoint/2010/main" val="352646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50E2652-9DB8-47C7-A02D-DB91CA24825F}" type="datetimeFigureOut">
              <a:rPr lang="es-EC" smtClean="0"/>
              <a:t>27/2/2019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9A090AF-66BA-42E6-85D4-4B82EB0F962C}" type="slidenum">
              <a:rPr lang="es-EC" smtClean="0"/>
              <a:t>‹Nº›</a:t>
            </a:fld>
            <a:endParaRPr lang="es-EC"/>
          </a:p>
        </p:txBody>
      </p:sp>
    </p:spTree>
    <p:extLst>
      <p:ext uri="{BB962C8B-B14F-4D97-AF65-F5344CB8AC3E}">
        <p14:creationId xmlns:p14="http://schemas.microsoft.com/office/powerpoint/2010/main" val="903662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50E2652-9DB8-47C7-A02D-DB91CA24825F}" type="datetimeFigureOut">
              <a:rPr lang="es-EC" smtClean="0"/>
              <a:t>27/2/2019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9A090AF-66BA-42E6-85D4-4B82EB0F962C}" type="slidenum">
              <a:rPr lang="es-EC" smtClean="0"/>
              <a:t>‹Nº›</a:t>
            </a:fld>
            <a:endParaRPr lang="es-EC"/>
          </a:p>
        </p:txBody>
      </p:sp>
    </p:spTree>
    <p:extLst>
      <p:ext uri="{BB962C8B-B14F-4D97-AF65-F5344CB8AC3E}">
        <p14:creationId xmlns:p14="http://schemas.microsoft.com/office/powerpoint/2010/main" val="1663234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50E2652-9DB8-47C7-A02D-DB91CA24825F}" type="datetimeFigureOut">
              <a:rPr lang="es-EC" smtClean="0"/>
              <a:t>27/2/2019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9A090AF-66BA-42E6-85D4-4B82EB0F962C}" type="slidenum">
              <a:rPr lang="es-EC" smtClean="0"/>
              <a:t>‹Nº›</a:t>
            </a:fld>
            <a:endParaRPr lang="es-EC"/>
          </a:p>
        </p:txBody>
      </p:sp>
    </p:spTree>
    <p:extLst>
      <p:ext uri="{BB962C8B-B14F-4D97-AF65-F5344CB8AC3E}">
        <p14:creationId xmlns:p14="http://schemas.microsoft.com/office/powerpoint/2010/main" val="242658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0E2652-9DB8-47C7-A02D-DB91CA24825F}" type="datetimeFigureOut">
              <a:rPr lang="es-EC" smtClean="0"/>
              <a:t>27/2/2019</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9A090AF-66BA-42E6-85D4-4B82EB0F962C}" type="slidenum">
              <a:rPr lang="es-EC" smtClean="0"/>
              <a:t>‹Nº›</a:t>
            </a:fld>
            <a:endParaRPr lang="es-EC"/>
          </a:p>
        </p:txBody>
      </p:sp>
    </p:spTree>
    <p:extLst>
      <p:ext uri="{BB962C8B-B14F-4D97-AF65-F5344CB8AC3E}">
        <p14:creationId xmlns:p14="http://schemas.microsoft.com/office/powerpoint/2010/main" val="3589522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50E2652-9DB8-47C7-A02D-DB91CA24825F}" type="datetimeFigureOut">
              <a:rPr lang="es-EC" smtClean="0"/>
              <a:t>27/2/2019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9A090AF-66BA-42E6-85D4-4B82EB0F962C}" type="slidenum">
              <a:rPr lang="es-EC" smtClean="0"/>
              <a:t>‹Nº›</a:t>
            </a:fld>
            <a:endParaRPr lang="es-EC"/>
          </a:p>
        </p:txBody>
      </p:sp>
    </p:spTree>
    <p:extLst>
      <p:ext uri="{BB962C8B-B14F-4D97-AF65-F5344CB8AC3E}">
        <p14:creationId xmlns:p14="http://schemas.microsoft.com/office/powerpoint/2010/main" val="1517940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50E2652-9DB8-47C7-A02D-DB91CA24825F}" type="datetimeFigureOut">
              <a:rPr lang="es-EC" smtClean="0"/>
              <a:t>27/2/2019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9A090AF-66BA-42E6-85D4-4B82EB0F962C}" type="slidenum">
              <a:rPr lang="es-EC" smtClean="0"/>
              <a:t>‹Nº›</a:t>
            </a:fld>
            <a:endParaRPr lang="es-EC"/>
          </a:p>
        </p:txBody>
      </p:sp>
    </p:spTree>
    <p:extLst>
      <p:ext uri="{BB962C8B-B14F-4D97-AF65-F5344CB8AC3E}">
        <p14:creationId xmlns:p14="http://schemas.microsoft.com/office/powerpoint/2010/main" val="2159979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0E2652-9DB8-47C7-A02D-DB91CA24825F}" type="datetimeFigureOut">
              <a:rPr lang="es-EC" smtClean="0"/>
              <a:t>27/2/2019</a:t>
            </a:fld>
            <a:endParaRPr lang="es-EC"/>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090AF-66BA-42E6-85D4-4B82EB0F962C}" type="slidenum">
              <a:rPr lang="es-EC" smtClean="0"/>
              <a:t>‹Nº›</a:t>
            </a:fld>
            <a:endParaRPr lang="es-EC"/>
          </a:p>
        </p:txBody>
      </p:sp>
    </p:spTree>
    <p:extLst>
      <p:ext uri="{BB962C8B-B14F-4D97-AF65-F5344CB8AC3E}">
        <p14:creationId xmlns:p14="http://schemas.microsoft.com/office/powerpoint/2010/main" val="1256980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smtClean="0"/>
              <a:t>Haga clic para modificar el estilo de título del patrón</a:t>
            </a:r>
            <a:endParaRPr lang="en-US" altLang="en-US"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endParaRPr lang="en-US" alt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2165B0A-BF7F-4E18-8AC2-7482652BA60B}" type="datetimeFigureOut">
              <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27/2/2019</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22FCC0-48D2-4081-99BF-4007CA172944}" type="slidenum">
              <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79585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643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89468" y="2092243"/>
            <a:ext cx="8754532" cy="2123658"/>
          </a:xfrm>
          <a:prstGeom prst="rect">
            <a:avLst/>
          </a:prstGeom>
        </p:spPr>
        <p:txBody>
          <a:bodyPr wrap="square">
            <a:spAutoFit/>
          </a:bodyPr>
          <a:lstStyle/>
          <a:p>
            <a:pPr algn="ctr"/>
            <a:r>
              <a:rPr lang="es-ES" sz="6600" b="1" dirty="0">
                <a:solidFill>
                  <a:srgbClr val="FF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LOGROS </a:t>
            </a:r>
          </a:p>
          <a:p>
            <a:pPr algn="ctr"/>
            <a:r>
              <a:rPr lang="es-ES" sz="6600" b="1" dirty="0">
                <a:solidFill>
                  <a:srgbClr val="FF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2018</a:t>
            </a:r>
          </a:p>
        </p:txBody>
      </p:sp>
    </p:spTree>
    <p:extLst>
      <p:ext uri="{BB962C8B-B14F-4D97-AF65-F5344CB8AC3E}">
        <p14:creationId xmlns:p14="http://schemas.microsoft.com/office/powerpoint/2010/main" val="1535446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103031" y="862022"/>
            <a:ext cx="8770513" cy="830997"/>
          </a:xfrm>
          <a:prstGeom prst="rect">
            <a:avLst/>
          </a:prstGeom>
        </p:spPr>
        <p:txBody>
          <a:bodyPr wrap="square">
            <a:spAutoFit/>
          </a:bodyPr>
          <a:lstStyle/>
          <a:p>
            <a:pPr algn="ctr"/>
            <a:r>
              <a:rPr lang="es-EC" sz="2400" b="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DIFUSIÓN DE REVISTAS Y LIBROS EN LA PÁGINA DE LA UNIVERSIDAD.</a:t>
            </a:r>
          </a:p>
        </p:txBody>
      </p:sp>
      <p:graphicFrame>
        <p:nvGraphicFramePr>
          <p:cNvPr id="5" name="Tabla 4"/>
          <p:cNvGraphicFramePr>
            <a:graphicFrameLocks noGrp="1"/>
          </p:cNvGraphicFramePr>
          <p:nvPr>
            <p:extLst>
              <p:ext uri="{D42A27DB-BD31-4B8C-83A1-F6EECF244321}">
                <p14:modId xmlns:p14="http://schemas.microsoft.com/office/powerpoint/2010/main" val="3915098593"/>
              </p:ext>
            </p:extLst>
          </p:nvPr>
        </p:nvGraphicFramePr>
        <p:xfrm>
          <a:off x="103031" y="2176529"/>
          <a:ext cx="4340180" cy="3168800"/>
        </p:xfrm>
        <a:graphic>
          <a:graphicData uri="http://schemas.openxmlformats.org/drawingml/2006/table">
            <a:tbl>
              <a:tblPr firstRow="1" bandRow="1">
                <a:tableStyleId>{5C22544A-7EE6-4342-B048-85BDC9FD1C3A}</a:tableStyleId>
              </a:tblPr>
              <a:tblGrid>
                <a:gridCol w="2215166">
                  <a:extLst>
                    <a:ext uri="{9D8B030D-6E8A-4147-A177-3AD203B41FA5}">
                      <a16:colId xmlns:a16="http://schemas.microsoft.com/office/drawing/2014/main" val="20000"/>
                    </a:ext>
                  </a:extLst>
                </a:gridCol>
                <a:gridCol w="2125014">
                  <a:extLst>
                    <a:ext uri="{9D8B030D-6E8A-4147-A177-3AD203B41FA5}">
                      <a16:colId xmlns:a16="http://schemas.microsoft.com/office/drawing/2014/main" val="20001"/>
                    </a:ext>
                  </a:extLst>
                </a:gridCol>
              </a:tblGrid>
              <a:tr h="313649">
                <a:tc>
                  <a:txBody>
                    <a:bodyPr/>
                    <a:lstStyle/>
                    <a:p>
                      <a:pPr algn="ctr"/>
                      <a:r>
                        <a:rPr lang="es-EC" dirty="0"/>
                        <a:t>LOGROS</a:t>
                      </a:r>
                    </a:p>
                  </a:txBody>
                  <a:tcPr/>
                </a:tc>
                <a:tc>
                  <a:txBody>
                    <a:bodyPr/>
                    <a:lstStyle/>
                    <a:p>
                      <a:pPr algn="ctr"/>
                      <a:r>
                        <a:rPr lang="es-EC" dirty="0"/>
                        <a:t>IMPACTO</a:t>
                      </a:r>
                    </a:p>
                  </a:txBody>
                  <a:tcPr/>
                </a:tc>
                <a:extLst>
                  <a:ext uri="{0D108BD9-81ED-4DB2-BD59-A6C34878D82A}">
                    <a16:rowId xmlns:a16="http://schemas.microsoft.com/office/drawing/2014/main" val="10000"/>
                  </a:ext>
                </a:extLst>
              </a:tr>
              <a:tr h="2803040">
                <a:tc>
                  <a:txBody>
                    <a:bodyPr/>
                    <a:lstStyle/>
                    <a:p>
                      <a:pPr algn="ctr"/>
                      <a:endParaRPr lang="es-EC"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algn="ctr"/>
                      <a:endParaRPr lang="es-EC"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algn="ctr"/>
                      <a:r>
                        <a:rPr lang="es-EC"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Diseño y difusión de las revistas y libros publicados por la Universidad Politécnica Estatal del Carchi a través de la página web </a:t>
                      </a:r>
                    </a:p>
                  </a:txBody>
                  <a:tcPr/>
                </a:tc>
                <a:tc>
                  <a:txBody>
                    <a:bodyPr/>
                    <a:lstStyle/>
                    <a:p>
                      <a:pPr algn="ctr"/>
                      <a:endParaRPr lang="es-EC"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algn="ctr"/>
                      <a:r>
                        <a:rPr lang="es-EC"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23 Artículos científicos</a:t>
                      </a:r>
                    </a:p>
                    <a:p>
                      <a:pPr algn="ctr"/>
                      <a:r>
                        <a:rPr lang="es-EC"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y 11 Libros publicados </a:t>
                      </a:r>
                    </a:p>
                  </a:txBody>
                  <a:tcPr/>
                </a:tc>
                <a:extLst>
                  <a:ext uri="{0D108BD9-81ED-4DB2-BD59-A6C34878D82A}">
                    <a16:rowId xmlns:a16="http://schemas.microsoft.com/office/drawing/2014/main" val="10001"/>
                  </a:ext>
                </a:extLst>
              </a:tr>
            </a:tbl>
          </a:graphicData>
        </a:graphic>
      </p:graphicFrame>
      <p:pic>
        <p:nvPicPr>
          <p:cNvPr id="2" name="Imagen 1"/>
          <p:cNvPicPr>
            <a:picLocks noChangeAspect="1"/>
          </p:cNvPicPr>
          <p:nvPr/>
        </p:nvPicPr>
        <p:blipFill>
          <a:blip r:embed="rId3"/>
          <a:stretch>
            <a:fillRect/>
          </a:stretch>
        </p:blipFill>
        <p:spPr>
          <a:xfrm>
            <a:off x="5986255" y="2029584"/>
            <a:ext cx="1643017" cy="1815385"/>
          </a:xfrm>
          <a:prstGeom prst="rect">
            <a:avLst/>
          </a:prstGeom>
        </p:spPr>
      </p:pic>
      <p:pic>
        <p:nvPicPr>
          <p:cNvPr id="9" name="Imagen 8"/>
          <p:cNvPicPr>
            <a:picLocks noChangeAspect="1"/>
          </p:cNvPicPr>
          <p:nvPr/>
        </p:nvPicPr>
        <p:blipFill>
          <a:blip r:embed="rId4"/>
          <a:stretch>
            <a:fillRect/>
          </a:stretch>
        </p:blipFill>
        <p:spPr>
          <a:xfrm>
            <a:off x="4648564" y="1990712"/>
            <a:ext cx="1337691" cy="1918750"/>
          </a:xfrm>
          <a:prstGeom prst="rect">
            <a:avLst/>
          </a:prstGeom>
        </p:spPr>
      </p:pic>
      <p:pic>
        <p:nvPicPr>
          <p:cNvPr id="10" name="Imagen 9"/>
          <p:cNvPicPr>
            <a:picLocks noChangeAspect="1"/>
          </p:cNvPicPr>
          <p:nvPr/>
        </p:nvPicPr>
        <p:blipFill>
          <a:blip r:embed="rId5"/>
          <a:stretch>
            <a:fillRect/>
          </a:stretch>
        </p:blipFill>
        <p:spPr>
          <a:xfrm>
            <a:off x="7649657" y="2100277"/>
            <a:ext cx="1223887" cy="1744692"/>
          </a:xfrm>
          <a:prstGeom prst="rect">
            <a:avLst/>
          </a:prstGeom>
        </p:spPr>
      </p:pic>
      <p:pic>
        <p:nvPicPr>
          <p:cNvPr id="11" name="Imagen 10"/>
          <p:cNvPicPr>
            <a:picLocks noChangeAspect="1"/>
          </p:cNvPicPr>
          <p:nvPr/>
        </p:nvPicPr>
        <p:blipFill>
          <a:blip r:embed="rId6"/>
          <a:stretch>
            <a:fillRect/>
          </a:stretch>
        </p:blipFill>
        <p:spPr>
          <a:xfrm>
            <a:off x="5142955" y="3948334"/>
            <a:ext cx="1479041" cy="2092128"/>
          </a:xfrm>
          <a:prstGeom prst="rect">
            <a:avLst/>
          </a:prstGeom>
        </p:spPr>
      </p:pic>
      <p:pic>
        <p:nvPicPr>
          <p:cNvPr id="12" name="Imagen 11"/>
          <p:cNvPicPr>
            <a:picLocks noChangeAspect="1"/>
          </p:cNvPicPr>
          <p:nvPr/>
        </p:nvPicPr>
        <p:blipFill>
          <a:blip r:embed="rId7"/>
          <a:stretch>
            <a:fillRect/>
          </a:stretch>
        </p:blipFill>
        <p:spPr>
          <a:xfrm>
            <a:off x="6621996" y="3856929"/>
            <a:ext cx="2014551" cy="2480462"/>
          </a:xfrm>
          <a:prstGeom prst="rect">
            <a:avLst/>
          </a:prstGeom>
        </p:spPr>
      </p:pic>
      <p:grpSp>
        <p:nvGrpSpPr>
          <p:cNvPr id="13" name="Grupo 12"/>
          <p:cNvGrpSpPr/>
          <p:nvPr/>
        </p:nvGrpSpPr>
        <p:grpSpPr>
          <a:xfrm>
            <a:off x="4411567" y="1990712"/>
            <a:ext cx="4224980" cy="4346679"/>
            <a:chOff x="4411567" y="1990712"/>
            <a:chExt cx="4224980" cy="4346679"/>
          </a:xfrm>
        </p:grpSpPr>
        <p:pic>
          <p:nvPicPr>
            <p:cNvPr id="20" name="Imagen 19"/>
            <p:cNvPicPr>
              <a:picLocks noChangeAspect="1"/>
            </p:cNvPicPr>
            <p:nvPr/>
          </p:nvPicPr>
          <p:blipFill>
            <a:blip r:embed="rId3"/>
            <a:stretch>
              <a:fillRect/>
            </a:stretch>
          </p:blipFill>
          <p:spPr>
            <a:xfrm>
              <a:off x="5749258" y="2029584"/>
              <a:ext cx="1643017" cy="1815385"/>
            </a:xfrm>
            <a:prstGeom prst="rect">
              <a:avLst/>
            </a:prstGeom>
            <a:solidFill>
              <a:srgbClr val="FFFFFF">
                <a:shade val="85000"/>
              </a:srgbClr>
            </a:solidFill>
            <a:ln w="28575" cap="rnd">
              <a:solidFill>
                <a:schemeClr val="tx1">
                  <a:lumMod val="95000"/>
                  <a:lumOff val="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1" name="Imagen 20"/>
            <p:cNvPicPr>
              <a:picLocks noChangeAspect="1"/>
            </p:cNvPicPr>
            <p:nvPr/>
          </p:nvPicPr>
          <p:blipFill>
            <a:blip r:embed="rId4"/>
            <a:stretch>
              <a:fillRect/>
            </a:stretch>
          </p:blipFill>
          <p:spPr>
            <a:xfrm>
              <a:off x="4411567" y="1990712"/>
              <a:ext cx="1337691" cy="1918750"/>
            </a:xfrm>
            <a:prstGeom prst="rect">
              <a:avLst/>
            </a:prstGeom>
            <a:solidFill>
              <a:srgbClr val="FFFFFF">
                <a:shade val="85000"/>
              </a:srgbClr>
            </a:solidFill>
            <a:ln w="28575" cap="rnd">
              <a:solidFill>
                <a:schemeClr val="tx1">
                  <a:lumMod val="95000"/>
                  <a:lumOff val="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2" name="Imagen 21"/>
            <p:cNvPicPr>
              <a:picLocks noChangeAspect="1"/>
            </p:cNvPicPr>
            <p:nvPr/>
          </p:nvPicPr>
          <p:blipFill>
            <a:blip r:embed="rId5"/>
            <a:stretch>
              <a:fillRect/>
            </a:stretch>
          </p:blipFill>
          <p:spPr>
            <a:xfrm>
              <a:off x="7412660" y="2100277"/>
              <a:ext cx="1223887" cy="1744692"/>
            </a:xfrm>
            <a:prstGeom prst="rect">
              <a:avLst/>
            </a:prstGeom>
            <a:solidFill>
              <a:srgbClr val="FFFFFF">
                <a:shade val="85000"/>
              </a:srgbClr>
            </a:solidFill>
            <a:ln w="28575" cap="rnd">
              <a:solidFill>
                <a:schemeClr val="tx1">
                  <a:lumMod val="95000"/>
                  <a:lumOff val="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3" name="Imagen 22"/>
            <p:cNvPicPr>
              <a:picLocks noChangeAspect="1"/>
            </p:cNvPicPr>
            <p:nvPr/>
          </p:nvPicPr>
          <p:blipFill>
            <a:blip r:embed="rId6"/>
            <a:stretch>
              <a:fillRect/>
            </a:stretch>
          </p:blipFill>
          <p:spPr>
            <a:xfrm>
              <a:off x="4905958" y="3948334"/>
              <a:ext cx="1479041" cy="2092128"/>
            </a:xfrm>
            <a:prstGeom prst="rect">
              <a:avLst/>
            </a:prstGeom>
            <a:solidFill>
              <a:srgbClr val="FFFFFF">
                <a:shade val="85000"/>
              </a:srgbClr>
            </a:solidFill>
            <a:ln w="28575" cap="rnd">
              <a:solidFill>
                <a:schemeClr val="tx1">
                  <a:lumMod val="95000"/>
                  <a:lumOff val="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4" name="Imagen 23"/>
            <p:cNvPicPr>
              <a:picLocks noChangeAspect="1"/>
            </p:cNvPicPr>
            <p:nvPr/>
          </p:nvPicPr>
          <p:blipFill>
            <a:blip r:embed="rId7"/>
            <a:stretch>
              <a:fillRect/>
            </a:stretch>
          </p:blipFill>
          <p:spPr>
            <a:xfrm>
              <a:off x="6384999" y="3856929"/>
              <a:ext cx="2014551" cy="2480462"/>
            </a:xfrm>
            <a:prstGeom prst="rect">
              <a:avLst/>
            </a:prstGeom>
            <a:solidFill>
              <a:srgbClr val="FFFFFF">
                <a:shade val="85000"/>
              </a:srgbClr>
            </a:solidFill>
            <a:ln w="28575" cap="rnd">
              <a:solidFill>
                <a:schemeClr val="tx1">
                  <a:lumMod val="95000"/>
                  <a:lumOff val="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grpSp>
    </p:spTree>
    <p:extLst>
      <p:ext uri="{BB962C8B-B14F-4D97-AF65-F5344CB8AC3E}">
        <p14:creationId xmlns:p14="http://schemas.microsoft.com/office/powerpoint/2010/main" val="2725478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154546" y="1119113"/>
            <a:ext cx="8770513" cy="461665"/>
          </a:xfrm>
          <a:prstGeom prst="rect">
            <a:avLst/>
          </a:prstGeom>
        </p:spPr>
        <p:txBody>
          <a:bodyPr wrap="square">
            <a:spAutoFit/>
          </a:bodyPr>
          <a:lstStyle/>
          <a:p>
            <a:pPr algn="ctr"/>
            <a:r>
              <a:rPr lang="es-EC" sz="2400" b="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EJECUCIÓN DE LA FERIA CIENTÍFICA UPEC- INOVA 2018</a:t>
            </a:r>
          </a:p>
        </p:txBody>
      </p:sp>
      <p:graphicFrame>
        <p:nvGraphicFramePr>
          <p:cNvPr id="5" name="Tabla 4"/>
          <p:cNvGraphicFramePr>
            <a:graphicFrameLocks noGrp="1"/>
          </p:cNvGraphicFramePr>
          <p:nvPr>
            <p:extLst>
              <p:ext uri="{D42A27DB-BD31-4B8C-83A1-F6EECF244321}">
                <p14:modId xmlns:p14="http://schemas.microsoft.com/office/powerpoint/2010/main" val="4235282206"/>
              </p:ext>
            </p:extLst>
          </p:nvPr>
        </p:nvGraphicFramePr>
        <p:xfrm>
          <a:off x="257306" y="2136354"/>
          <a:ext cx="4984395" cy="3250847"/>
        </p:xfrm>
        <a:graphic>
          <a:graphicData uri="http://schemas.openxmlformats.org/drawingml/2006/table">
            <a:tbl>
              <a:tblPr firstRow="1" bandRow="1">
                <a:tableStyleId>{5C22544A-7EE6-4342-B048-85BDC9FD1C3A}</a:tableStyleId>
              </a:tblPr>
              <a:tblGrid>
                <a:gridCol w="2601231">
                  <a:extLst>
                    <a:ext uri="{9D8B030D-6E8A-4147-A177-3AD203B41FA5}">
                      <a16:colId xmlns:a16="http://schemas.microsoft.com/office/drawing/2014/main" val="20000"/>
                    </a:ext>
                  </a:extLst>
                </a:gridCol>
                <a:gridCol w="2383164">
                  <a:extLst>
                    <a:ext uri="{9D8B030D-6E8A-4147-A177-3AD203B41FA5}">
                      <a16:colId xmlns:a16="http://schemas.microsoft.com/office/drawing/2014/main" val="20001"/>
                    </a:ext>
                  </a:extLst>
                </a:gridCol>
              </a:tblGrid>
              <a:tr h="349049">
                <a:tc>
                  <a:txBody>
                    <a:bodyPr/>
                    <a:lstStyle/>
                    <a:p>
                      <a:pPr algn="ctr"/>
                      <a:r>
                        <a:rPr lang="es-EC" dirty="0"/>
                        <a:t>LOGROS</a:t>
                      </a:r>
                    </a:p>
                  </a:txBody>
                  <a:tcPr/>
                </a:tc>
                <a:tc>
                  <a:txBody>
                    <a:bodyPr/>
                    <a:lstStyle/>
                    <a:p>
                      <a:pPr algn="ctr"/>
                      <a:r>
                        <a:rPr lang="es-EC" dirty="0"/>
                        <a:t>IMPACTO</a:t>
                      </a:r>
                    </a:p>
                  </a:txBody>
                  <a:tcPr/>
                </a:tc>
                <a:extLst>
                  <a:ext uri="{0D108BD9-81ED-4DB2-BD59-A6C34878D82A}">
                    <a16:rowId xmlns:a16="http://schemas.microsoft.com/office/drawing/2014/main" val="10000"/>
                  </a:ext>
                </a:extLst>
              </a:tr>
              <a:tr h="2885087">
                <a:tc>
                  <a:txBody>
                    <a:bodyPr/>
                    <a:lstStyle/>
                    <a:p>
                      <a:pPr algn="ctr"/>
                      <a:r>
                        <a:rPr lang="es-EC" sz="18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Dar a conocer los resultados de investigación a organizaciones nacional e internacional</a:t>
                      </a:r>
                      <a:endParaRPr lang="es-ES" sz="18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s-EC" sz="1800" b="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40 proyectos de, investigación, emprendimiento y saberes ancestrales  participaron</a:t>
                      </a:r>
                      <a:r>
                        <a:rPr lang="es-EC" sz="1800" b="0" baseline="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en la Feria </a:t>
                      </a:r>
                      <a:endParaRPr lang="es-EC" sz="1800" b="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1"/>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0374" y="4168717"/>
            <a:ext cx="2283587" cy="15237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0191" y="1930551"/>
            <a:ext cx="2646175" cy="17656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85356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154546" y="1119113"/>
            <a:ext cx="8770513" cy="461665"/>
          </a:xfrm>
          <a:prstGeom prst="rect">
            <a:avLst/>
          </a:prstGeom>
        </p:spPr>
        <p:txBody>
          <a:bodyPr wrap="square">
            <a:spAutoFit/>
          </a:bodyPr>
          <a:lstStyle/>
          <a:p>
            <a:pPr algn="ctr"/>
            <a:r>
              <a:rPr lang="es-EC" sz="2400" b="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EJECUCIÓN DE LA SEMANA PEDAGÓGICA </a:t>
            </a:r>
          </a:p>
        </p:txBody>
      </p:sp>
      <p:graphicFrame>
        <p:nvGraphicFramePr>
          <p:cNvPr id="5" name="Tabla 4"/>
          <p:cNvGraphicFramePr>
            <a:graphicFrameLocks noGrp="1"/>
          </p:cNvGraphicFramePr>
          <p:nvPr>
            <p:extLst>
              <p:ext uri="{D42A27DB-BD31-4B8C-83A1-F6EECF244321}">
                <p14:modId xmlns:p14="http://schemas.microsoft.com/office/powerpoint/2010/main" val="2229171351"/>
              </p:ext>
            </p:extLst>
          </p:nvPr>
        </p:nvGraphicFramePr>
        <p:xfrm>
          <a:off x="257306" y="2136354"/>
          <a:ext cx="4984395" cy="3250847"/>
        </p:xfrm>
        <a:graphic>
          <a:graphicData uri="http://schemas.openxmlformats.org/drawingml/2006/table">
            <a:tbl>
              <a:tblPr firstRow="1" bandRow="1">
                <a:tableStyleId>{5C22544A-7EE6-4342-B048-85BDC9FD1C3A}</a:tableStyleId>
              </a:tblPr>
              <a:tblGrid>
                <a:gridCol w="2601231">
                  <a:extLst>
                    <a:ext uri="{9D8B030D-6E8A-4147-A177-3AD203B41FA5}">
                      <a16:colId xmlns:a16="http://schemas.microsoft.com/office/drawing/2014/main" val="20000"/>
                    </a:ext>
                  </a:extLst>
                </a:gridCol>
                <a:gridCol w="2383164">
                  <a:extLst>
                    <a:ext uri="{9D8B030D-6E8A-4147-A177-3AD203B41FA5}">
                      <a16:colId xmlns:a16="http://schemas.microsoft.com/office/drawing/2014/main" val="20001"/>
                    </a:ext>
                  </a:extLst>
                </a:gridCol>
              </a:tblGrid>
              <a:tr h="349049">
                <a:tc>
                  <a:txBody>
                    <a:bodyPr/>
                    <a:lstStyle/>
                    <a:p>
                      <a:pPr algn="ctr"/>
                      <a:r>
                        <a:rPr lang="es-EC" dirty="0"/>
                        <a:t>LOGROS</a:t>
                      </a:r>
                    </a:p>
                  </a:txBody>
                  <a:tcPr/>
                </a:tc>
                <a:tc>
                  <a:txBody>
                    <a:bodyPr/>
                    <a:lstStyle/>
                    <a:p>
                      <a:pPr algn="ctr"/>
                      <a:r>
                        <a:rPr lang="es-EC" dirty="0"/>
                        <a:t>IMPACTO</a:t>
                      </a:r>
                    </a:p>
                  </a:txBody>
                  <a:tcPr/>
                </a:tc>
                <a:extLst>
                  <a:ext uri="{0D108BD9-81ED-4DB2-BD59-A6C34878D82A}">
                    <a16:rowId xmlns:a16="http://schemas.microsoft.com/office/drawing/2014/main" val="10000"/>
                  </a:ext>
                </a:extLst>
              </a:tr>
              <a:tr h="2885087">
                <a:tc>
                  <a:txBody>
                    <a:bodyPr/>
                    <a:lstStyle/>
                    <a:p>
                      <a:pPr algn="ctr"/>
                      <a:r>
                        <a:rPr lang="es-EC"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Impulsar y mejorar en la  UPEC; procesos orientados hacia la redacción y publicación de artículos científicos y técnicos, en revistas institucionales, nacionales e internacionales</a:t>
                      </a:r>
                      <a:endParaRPr lang="es-ES"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s-EC" sz="1800" b="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100 Docentes</a:t>
                      </a:r>
                      <a:r>
                        <a:rPr lang="es-EC" sz="1800" b="0" baseline="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de la UPEC capacitados en estos procesos</a:t>
                      </a:r>
                      <a:endParaRPr lang="es-EC" sz="1800" b="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1"/>
                  </a:ext>
                </a:extLst>
              </a:tr>
            </a:tbl>
          </a:graphicData>
        </a:graphic>
      </p:graphicFrame>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947" y="3955365"/>
            <a:ext cx="2747356" cy="18578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3071" y="1743071"/>
            <a:ext cx="2652524" cy="16505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266873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103031" y="862022"/>
            <a:ext cx="8770513" cy="1200329"/>
          </a:xfrm>
          <a:prstGeom prst="rect">
            <a:avLst/>
          </a:prstGeom>
        </p:spPr>
        <p:txBody>
          <a:bodyPr wrap="square">
            <a:spAutoFit/>
          </a:bodyPr>
          <a:lstStyle/>
          <a:p>
            <a:pPr algn="ctr"/>
            <a:r>
              <a:rPr lang="es-EC" sz="2400" b="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EJECUCIÓN DEL FORO INTERNACIONAL: EL CAMPO COMO ESCENARIO DE RECONCILIACIÓN TERRITORIAL DESDE LA AGROFORESTERÍA CLIMÁTICAMENTE INTELIGENTE. </a:t>
            </a:r>
          </a:p>
        </p:txBody>
      </p:sp>
      <p:graphicFrame>
        <p:nvGraphicFramePr>
          <p:cNvPr id="5" name="Tabla 4"/>
          <p:cNvGraphicFramePr>
            <a:graphicFrameLocks noGrp="1"/>
          </p:cNvGraphicFramePr>
          <p:nvPr>
            <p:extLst>
              <p:ext uri="{D42A27DB-BD31-4B8C-83A1-F6EECF244321}">
                <p14:modId xmlns:p14="http://schemas.microsoft.com/office/powerpoint/2010/main" val="3949960355"/>
              </p:ext>
            </p:extLst>
          </p:nvPr>
        </p:nvGraphicFramePr>
        <p:xfrm>
          <a:off x="257306" y="2136354"/>
          <a:ext cx="5203335" cy="4208322"/>
        </p:xfrm>
        <a:graphic>
          <a:graphicData uri="http://schemas.openxmlformats.org/drawingml/2006/table">
            <a:tbl>
              <a:tblPr firstRow="1" bandRow="1">
                <a:tableStyleId>{5C22544A-7EE6-4342-B048-85BDC9FD1C3A}</a:tableStyleId>
              </a:tblPr>
              <a:tblGrid>
                <a:gridCol w="2715491">
                  <a:extLst>
                    <a:ext uri="{9D8B030D-6E8A-4147-A177-3AD203B41FA5}">
                      <a16:colId xmlns:a16="http://schemas.microsoft.com/office/drawing/2014/main" val="20000"/>
                    </a:ext>
                  </a:extLst>
                </a:gridCol>
                <a:gridCol w="2487844">
                  <a:extLst>
                    <a:ext uri="{9D8B030D-6E8A-4147-A177-3AD203B41FA5}">
                      <a16:colId xmlns:a16="http://schemas.microsoft.com/office/drawing/2014/main" val="20001"/>
                    </a:ext>
                  </a:extLst>
                </a:gridCol>
              </a:tblGrid>
              <a:tr h="331732">
                <a:tc>
                  <a:txBody>
                    <a:bodyPr/>
                    <a:lstStyle/>
                    <a:p>
                      <a:pPr algn="ctr"/>
                      <a:r>
                        <a:rPr lang="es-EC" dirty="0"/>
                        <a:t>LOGROS</a:t>
                      </a:r>
                    </a:p>
                  </a:txBody>
                  <a:tcPr/>
                </a:tc>
                <a:tc>
                  <a:txBody>
                    <a:bodyPr/>
                    <a:lstStyle/>
                    <a:p>
                      <a:pPr algn="ctr"/>
                      <a:r>
                        <a:rPr lang="es-EC" dirty="0"/>
                        <a:t>IMPACTO</a:t>
                      </a:r>
                    </a:p>
                  </a:txBody>
                  <a:tcPr/>
                </a:tc>
                <a:extLst>
                  <a:ext uri="{0D108BD9-81ED-4DB2-BD59-A6C34878D82A}">
                    <a16:rowId xmlns:a16="http://schemas.microsoft.com/office/drawing/2014/main" val="10000"/>
                  </a:ext>
                </a:extLst>
              </a:tr>
              <a:tr h="3842562">
                <a:tc>
                  <a:txBody>
                    <a:bodyPr/>
                    <a:lstStyle/>
                    <a:p>
                      <a:pPr algn="ctr"/>
                      <a:r>
                        <a:rPr lang="es-EC"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Objetivo principal se enmarca en implementar un programa educativo en agroforestería con enfoque en cambio climático donde la sostenibilidad se fusione con la producción, y mediante la capacitación e investigación</a:t>
                      </a:r>
                      <a:endParaRPr lang="es-ES"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s-EC"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Varias Asociaciones</a:t>
                      </a:r>
                      <a:r>
                        <a:rPr lang="es-EC" sz="1600" b="1" baseline="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colombianas y ecuatorianas capacitados </a:t>
                      </a:r>
                      <a:r>
                        <a:rPr lang="es-EC"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en Sistemas Agroforestales que permita recuperar los Agroecosistemas, proteger los suelos y fuentes de agua, sin dejar de lado la producción agropecuaria y la sostenibilidad socioeconómica generadora de riqueza </a:t>
                      </a:r>
                      <a:endParaRPr lang="es-ES"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1"/>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3190" y="3506351"/>
            <a:ext cx="1910810" cy="127500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9919" y="5011614"/>
            <a:ext cx="2268676" cy="151379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9553" y="2062351"/>
            <a:ext cx="1954106" cy="130389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628231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103031" y="862022"/>
            <a:ext cx="8770513" cy="830997"/>
          </a:xfrm>
          <a:prstGeom prst="rect">
            <a:avLst/>
          </a:prstGeom>
        </p:spPr>
        <p:txBody>
          <a:bodyPr wrap="square">
            <a:spAutoFit/>
          </a:bodyPr>
          <a:lstStyle/>
          <a:p>
            <a:pPr algn="ctr"/>
            <a:r>
              <a:rPr lang="es-EC" sz="2400" b="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CONTINUIDAD EN LA EJECUCIÓN DE 7 PROYECTOS DE INVESTIGACIÓN INTERNOS Y 2 EXTERNOS </a:t>
            </a:r>
          </a:p>
        </p:txBody>
      </p:sp>
      <p:graphicFrame>
        <p:nvGraphicFramePr>
          <p:cNvPr id="5" name="Tabla 4"/>
          <p:cNvGraphicFramePr>
            <a:graphicFrameLocks noGrp="1"/>
          </p:cNvGraphicFramePr>
          <p:nvPr>
            <p:extLst>
              <p:ext uri="{D42A27DB-BD31-4B8C-83A1-F6EECF244321}">
                <p14:modId xmlns:p14="http://schemas.microsoft.com/office/powerpoint/2010/main" val="1105388916"/>
              </p:ext>
            </p:extLst>
          </p:nvPr>
        </p:nvGraphicFramePr>
        <p:xfrm>
          <a:off x="103031" y="1906074"/>
          <a:ext cx="4584879" cy="4412262"/>
        </p:xfrm>
        <a:graphic>
          <a:graphicData uri="http://schemas.openxmlformats.org/drawingml/2006/table">
            <a:tbl>
              <a:tblPr firstRow="1" bandRow="1">
                <a:tableStyleId>{5C22544A-7EE6-4342-B048-85BDC9FD1C3A}</a:tableStyleId>
              </a:tblPr>
              <a:tblGrid>
                <a:gridCol w="2269863">
                  <a:extLst>
                    <a:ext uri="{9D8B030D-6E8A-4147-A177-3AD203B41FA5}">
                      <a16:colId xmlns:a16="http://schemas.microsoft.com/office/drawing/2014/main" val="20000"/>
                    </a:ext>
                  </a:extLst>
                </a:gridCol>
                <a:gridCol w="2315016">
                  <a:extLst>
                    <a:ext uri="{9D8B030D-6E8A-4147-A177-3AD203B41FA5}">
                      <a16:colId xmlns:a16="http://schemas.microsoft.com/office/drawing/2014/main" val="20001"/>
                    </a:ext>
                  </a:extLst>
                </a:gridCol>
              </a:tblGrid>
              <a:tr h="663222">
                <a:tc>
                  <a:txBody>
                    <a:bodyPr/>
                    <a:lstStyle/>
                    <a:p>
                      <a:pPr algn="ctr"/>
                      <a:r>
                        <a:rPr lang="es-EC" dirty="0"/>
                        <a:t>LOGROS</a:t>
                      </a:r>
                    </a:p>
                  </a:txBody>
                  <a:tcPr/>
                </a:tc>
                <a:tc>
                  <a:txBody>
                    <a:bodyPr/>
                    <a:lstStyle/>
                    <a:p>
                      <a:pPr algn="ctr"/>
                      <a:r>
                        <a:rPr lang="es-EC" dirty="0"/>
                        <a:t>IMPACTO</a:t>
                      </a:r>
                    </a:p>
                  </a:txBody>
                  <a:tcPr/>
                </a:tc>
                <a:extLst>
                  <a:ext uri="{0D108BD9-81ED-4DB2-BD59-A6C34878D82A}">
                    <a16:rowId xmlns:a16="http://schemas.microsoft.com/office/drawing/2014/main" val="10000"/>
                  </a:ext>
                </a:extLst>
              </a:tr>
              <a:tr h="3467952">
                <a:tc>
                  <a:txBody>
                    <a:bodyPr/>
                    <a:lstStyle/>
                    <a:p>
                      <a:pPr algn="ctr"/>
                      <a:endParaRPr lang="es-EC"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algn="ctr"/>
                      <a:endParaRPr lang="es-EC"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algn="ctr"/>
                      <a:endParaRPr lang="es-EC"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algn="ctr"/>
                      <a:endParaRPr lang="es-EC"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algn="ctr"/>
                      <a:endParaRPr lang="es-EC"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algn="ctr"/>
                      <a:r>
                        <a:rPr lang="es-EC"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Se ha impulsado la continuidad en la ejecución de 7 proyectos de investigación internos y dos externos aprobados en el 2017</a:t>
                      </a:r>
                      <a:endParaRPr lang="es-ES"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s-EC"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Lo</a:t>
                      </a:r>
                      <a:r>
                        <a:rPr lang="es-EC" sz="1600" b="1" baseline="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s proyectos están </a:t>
                      </a:r>
                      <a:r>
                        <a:rPr lang="es-EC"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orientados al desarrollo del conocimiento humano, protección del medio ambiente, desarrollos sustentable, tecnología, educación, economía e innovación; con un presupuesto asignado del 71.93% del total de los recursos del CITT</a:t>
                      </a:r>
                      <a:endParaRPr lang="es-ES"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1"/>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5640" y="4504661"/>
            <a:ext cx="2373182" cy="1772129"/>
          </a:xfrm>
          <a:prstGeom prst="snip2DiagRect">
            <a:avLst/>
          </a:prstGeom>
          <a:solidFill>
            <a:srgbClr val="FFFFFF">
              <a:shade val="85000"/>
            </a:srgbClr>
          </a:solidFill>
          <a:ln w="889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7528" y="3401459"/>
            <a:ext cx="2045922" cy="1453876"/>
          </a:xfrm>
          <a:prstGeom prst="snip2DiagRect">
            <a:avLst/>
          </a:prstGeom>
          <a:solidFill>
            <a:srgbClr val="FFFFFF">
              <a:shade val="85000"/>
            </a:srgbClr>
          </a:solidFill>
          <a:ln w="889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5639" y="2682635"/>
            <a:ext cx="2122543" cy="1289213"/>
          </a:xfrm>
          <a:prstGeom prst="snip2DiagRect">
            <a:avLst/>
          </a:prstGeom>
          <a:solidFill>
            <a:srgbClr val="FFFFFF">
              <a:shade val="85000"/>
            </a:srgbClr>
          </a:solidFill>
          <a:ln w="889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6403" y="1700873"/>
            <a:ext cx="2037047" cy="1339067"/>
          </a:xfrm>
          <a:prstGeom prst="snip2DiagRect">
            <a:avLst/>
          </a:prstGeom>
          <a:solidFill>
            <a:srgbClr val="FFFFFF">
              <a:shade val="85000"/>
            </a:srgbClr>
          </a:solidFill>
          <a:ln w="889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8237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103031" y="862022"/>
            <a:ext cx="8770513" cy="830997"/>
          </a:xfrm>
          <a:prstGeom prst="rect">
            <a:avLst/>
          </a:prstGeom>
        </p:spPr>
        <p:txBody>
          <a:bodyPr wrap="square">
            <a:spAutoFit/>
          </a:bodyPr>
          <a:lstStyle/>
          <a:p>
            <a:pPr algn="ctr"/>
            <a:r>
              <a:rPr lang="es-EC" sz="2400" b="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APROBACIÓN DE 6 PROYECTOS DE INVESTIGACIÓN INTERNOS Y 1 EXTERNO </a:t>
            </a:r>
          </a:p>
        </p:txBody>
      </p:sp>
      <p:graphicFrame>
        <p:nvGraphicFramePr>
          <p:cNvPr id="5" name="Tabla 4"/>
          <p:cNvGraphicFramePr>
            <a:graphicFrameLocks noGrp="1"/>
          </p:cNvGraphicFramePr>
          <p:nvPr>
            <p:extLst>
              <p:ext uri="{D42A27DB-BD31-4B8C-83A1-F6EECF244321}">
                <p14:modId xmlns:p14="http://schemas.microsoft.com/office/powerpoint/2010/main" val="3429682157"/>
              </p:ext>
            </p:extLst>
          </p:nvPr>
        </p:nvGraphicFramePr>
        <p:xfrm>
          <a:off x="103031" y="1906074"/>
          <a:ext cx="4584879" cy="4131174"/>
        </p:xfrm>
        <a:graphic>
          <a:graphicData uri="http://schemas.openxmlformats.org/drawingml/2006/table">
            <a:tbl>
              <a:tblPr firstRow="1" bandRow="1">
                <a:tableStyleId>{5C22544A-7EE6-4342-B048-85BDC9FD1C3A}</a:tableStyleId>
              </a:tblPr>
              <a:tblGrid>
                <a:gridCol w="2269863">
                  <a:extLst>
                    <a:ext uri="{9D8B030D-6E8A-4147-A177-3AD203B41FA5}">
                      <a16:colId xmlns:a16="http://schemas.microsoft.com/office/drawing/2014/main" val="20000"/>
                    </a:ext>
                  </a:extLst>
                </a:gridCol>
                <a:gridCol w="2315016">
                  <a:extLst>
                    <a:ext uri="{9D8B030D-6E8A-4147-A177-3AD203B41FA5}">
                      <a16:colId xmlns:a16="http://schemas.microsoft.com/office/drawing/2014/main" val="20001"/>
                    </a:ext>
                  </a:extLst>
                </a:gridCol>
              </a:tblGrid>
              <a:tr h="663222">
                <a:tc>
                  <a:txBody>
                    <a:bodyPr/>
                    <a:lstStyle/>
                    <a:p>
                      <a:pPr algn="ctr"/>
                      <a:r>
                        <a:rPr lang="es-EC" dirty="0"/>
                        <a:t>LOGROS</a:t>
                      </a:r>
                    </a:p>
                  </a:txBody>
                  <a:tcPr/>
                </a:tc>
                <a:tc>
                  <a:txBody>
                    <a:bodyPr/>
                    <a:lstStyle/>
                    <a:p>
                      <a:pPr algn="ctr"/>
                      <a:r>
                        <a:rPr lang="es-EC" dirty="0"/>
                        <a:t>IMPACTO</a:t>
                      </a:r>
                    </a:p>
                  </a:txBody>
                  <a:tcPr/>
                </a:tc>
                <a:extLst>
                  <a:ext uri="{0D108BD9-81ED-4DB2-BD59-A6C34878D82A}">
                    <a16:rowId xmlns:a16="http://schemas.microsoft.com/office/drawing/2014/main" val="10000"/>
                  </a:ext>
                </a:extLst>
              </a:tr>
              <a:tr h="3467952">
                <a:tc>
                  <a:txBody>
                    <a:bodyPr/>
                    <a:lstStyle/>
                    <a:p>
                      <a:pPr algn="ctr"/>
                      <a:endParaRPr lang="es-EC"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algn="ctr"/>
                      <a:endParaRPr lang="es-EC"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algn="ctr"/>
                      <a:r>
                        <a:rPr lang="es-EC"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Cumpliendo con a el Artículo 25 del Reglamento de Investigación, Desarrollo e Innovación de la UPEC, </a:t>
                      </a:r>
                    </a:p>
                    <a:p>
                      <a:pPr algn="ctr"/>
                      <a:endParaRPr lang="es-EC"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algn="ctr"/>
                      <a:endParaRPr lang="es-EC"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s-EC"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Se aprobó 6 proyectos internos y uno externo que alineados con los objetivos institucionales, y contribuyen al desarrollo del conocimiento y la solución del problemas del entorno social</a:t>
                      </a:r>
                      <a:endParaRPr lang="es-ES"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1"/>
                  </a:ext>
                </a:extLst>
              </a:tr>
            </a:tbl>
          </a:graphicData>
        </a:graphic>
      </p:graphicFrame>
      <p:pic>
        <p:nvPicPr>
          <p:cNvPr id="1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6542" y="1727893"/>
            <a:ext cx="2632906" cy="1534224"/>
          </a:xfrm>
          <a:prstGeom prst="rect">
            <a:avLst/>
          </a:prstGeom>
        </p:spPr>
      </p:pic>
      <p:grpSp>
        <p:nvGrpSpPr>
          <p:cNvPr id="19" name="Grupo 18"/>
          <p:cNvGrpSpPr/>
          <p:nvPr/>
        </p:nvGrpSpPr>
        <p:grpSpPr>
          <a:xfrm rot="21152789">
            <a:off x="4719729" y="1727893"/>
            <a:ext cx="4330570" cy="4517873"/>
            <a:chOff x="4719729" y="1727893"/>
            <a:chExt cx="4330570" cy="4517873"/>
          </a:xfrm>
        </p:grpSpPr>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9729" y="3296991"/>
              <a:ext cx="2337892" cy="1732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3466" y="3296991"/>
              <a:ext cx="2596833" cy="1732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8287" y="4866089"/>
              <a:ext cx="1825854" cy="13796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7906" y="1727893"/>
              <a:ext cx="2632906" cy="1534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399778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103031" y="862022"/>
            <a:ext cx="8770513" cy="830997"/>
          </a:xfrm>
          <a:prstGeom prst="rect">
            <a:avLst/>
          </a:prstGeom>
        </p:spPr>
        <p:txBody>
          <a:bodyPr wrap="square">
            <a:spAutoFit/>
          </a:bodyPr>
          <a:lstStyle/>
          <a:p>
            <a:pPr algn="ctr"/>
            <a:r>
              <a:rPr lang="es-EC" sz="2400" b="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PARTICIPACIÓN DE LOS DOCENTES INVESTIGADORES EN PONENCIAS INTERNACIONALES </a:t>
            </a:r>
          </a:p>
        </p:txBody>
      </p:sp>
      <p:graphicFrame>
        <p:nvGraphicFramePr>
          <p:cNvPr id="5" name="Tabla 4"/>
          <p:cNvGraphicFramePr>
            <a:graphicFrameLocks noGrp="1"/>
          </p:cNvGraphicFramePr>
          <p:nvPr>
            <p:extLst>
              <p:ext uri="{D42A27DB-BD31-4B8C-83A1-F6EECF244321}">
                <p14:modId xmlns:p14="http://schemas.microsoft.com/office/powerpoint/2010/main" val="1711465544"/>
              </p:ext>
            </p:extLst>
          </p:nvPr>
        </p:nvGraphicFramePr>
        <p:xfrm>
          <a:off x="103031" y="1803042"/>
          <a:ext cx="4584879" cy="3181082"/>
        </p:xfrm>
        <a:graphic>
          <a:graphicData uri="http://schemas.openxmlformats.org/drawingml/2006/table">
            <a:tbl>
              <a:tblPr firstRow="1" bandRow="1">
                <a:tableStyleId>{5C22544A-7EE6-4342-B048-85BDC9FD1C3A}</a:tableStyleId>
              </a:tblPr>
              <a:tblGrid>
                <a:gridCol w="2269863">
                  <a:extLst>
                    <a:ext uri="{9D8B030D-6E8A-4147-A177-3AD203B41FA5}">
                      <a16:colId xmlns:a16="http://schemas.microsoft.com/office/drawing/2014/main" val="20000"/>
                    </a:ext>
                  </a:extLst>
                </a:gridCol>
                <a:gridCol w="2315016">
                  <a:extLst>
                    <a:ext uri="{9D8B030D-6E8A-4147-A177-3AD203B41FA5}">
                      <a16:colId xmlns:a16="http://schemas.microsoft.com/office/drawing/2014/main" val="20001"/>
                    </a:ext>
                  </a:extLst>
                </a:gridCol>
              </a:tblGrid>
              <a:tr h="510693">
                <a:tc>
                  <a:txBody>
                    <a:bodyPr/>
                    <a:lstStyle/>
                    <a:p>
                      <a:pPr algn="ctr"/>
                      <a:r>
                        <a:rPr lang="es-EC" dirty="0"/>
                        <a:t>LOGROS</a:t>
                      </a:r>
                    </a:p>
                  </a:txBody>
                  <a:tcPr/>
                </a:tc>
                <a:tc>
                  <a:txBody>
                    <a:bodyPr/>
                    <a:lstStyle/>
                    <a:p>
                      <a:pPr algn="ctr"/>
                      <a:r>
                        <a:rPr lang="es-EC" dirty="0"/>
                        <a:t>IMPACTO</a:t>
                      </a:r>
                    </a:p>
                  </a:txBody>
                  <a:tcPr/>
                </a:tc>
                <a:extLst>
                  <a:ext uri="{0D108BD9-81ED-4DB2-BD59-A6C34878D82A}">
                    <a16:rowId xmlns:a16="http://schemas.microsoft.com/office/drawing/2014/main" val="10000"/>
                  </a:ext>
                </a:extLst>
              </a:tr>
              <a:tr h="2670389">
                <a:tc>
                  <a:txBody>
                    <a:bodyPr/>
                    <a:lstStyle/>
                    <a:p>
                      <a:pPr algn="ctr"/>
                      <a:endParaRPr lang="es-EC"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algn="ctr"/>
                      <a:endParaRPr lang="es-EC"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algn="ctr"/>
                      <a:r>
                        <a:rPr lang="es-EC"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Los docentes investigadores participaron en calidad de ponentes en los diferentes congresos internacionales que se llevaron a cabo en Uruguay, Argentina, Chile, Cuba</a:t>
                      </a:r>
                    </a:p>
                  </a:txBody>
                  <a:tcPr/>
                </a:tc>
                <a:tc>
                  <a:txBody>
                    <a:bodyPr/>
                    <a:lstStyle/>
                    <a:p>
                      <a:pPr algn="ctr"/>
                      <a:endParaRPr lang="es-EC"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algn="ctr"/>
                      <a:endParaRPr lang="es-EC"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algn="ctr"/>
                      <a:r>
                        <a:rPr lang="es-EC"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Se ha</a:t>
                      </a:r>
                      <a:r>
                        <a:rPr lang="es-EC" sz="1600" b="1" baseline="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logrado trasferir</a:t>
                      </a:r>
                      <a:r>
                        <a:rPr lang="es-EC"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los resultados de las investigaciones a los diferentes actores sociales </a:t>
                      </a:r>
                      <a:endParaRPr lang="es-ES"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1"/>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4492" y="4156811"/>
            <a:ext cx="2084540" cy="17245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042015" y="4139974"/>
            <a:ext cx="2148078" cy="15149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4492" y="1693019"/>
            <a:ext cx="3568594" cy="20039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74462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103031" y="862022"/>
            <a:ext cx="8770513" cy="1200329"/>
          </a:xfrm>
          <a:prstGeom prst="rect">
            <a:avLst/>
          </a:prstGeom>
        </p:spPr>
        <p:txBody>
          <a:bodyPr wrap="square">
            <a:spAutoFit/>
          </a:bodyPr>
          <a:lstStyle/>
          <a:p>
            <a:pPr algn="ctr"/>
            <a:r>
              <a:rPr lang="es-EC" sz="2400" b="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Equipamiento de los laboratorios de enfermería, Alimentos e Informática con la adquisición de equipos para la ejecución de los proyectos de investigación </a:t>
            </a:r>
          </a:p>
        </p:txBody>
      </p:sp>
      <p:graphicFrame>
        <p:nvGraphicFramePr>
          <p:cNvPr id="5" name="Tabla 4"/>
          <p:cNvGraphicFramePr>
            <a:graphicFrameLocks noGrp="1"/>
          </p:cNvGraphicFramePr>
          <p:nvPr>
            <p:extLst>
              <p:ext uri="{D42A27DB-BD31-4B8C-83A1-F6EECF244321}">
                <p14:modId xmlns:p14="http://schemas.microsoft.com/office/powerpoint/2010/main" val="1007262306"/>
              </p:ext>
            </p:extLst>
          </p:nvPr>
        </p:nvGraphicFramePr>
        <p:xfrm>
          <a:off x="103031" y="2062351"/>
          <a:ext cx="5756856" cy="4207615"/>
        </p:xfrm>
        <a:graphic>
          <a:graphicData uri="http://schemas.openxmlformats.org/drawingml/2006/table">
            <a:tbl>
              <a:tblPr firstRow="1" bandRow="1">
                <a:tableStyleId>{5C22544A-7EE6-4342-B048-85BDC9FD1C3A}</a:tableStyleId>
              </a:tblPr>
              <a:tblGrid>
                <a:gridCol w="2678806">
                  <a:extLst>
                    <a:ext uri="{9D8B030D-6E8A-4147-A177-3AD203B41FA5}">
                      <a16:colId xmlns:a16="http://schemas.microsoft.com/office/drawing/2014/main" val="20000"/>
                    </a:ext>
                  </a:extLst>
                </a:gridCol>
                <a:gridCol w="3078050">
                  <a:extLst>
                    <a:ext uri="{9D8B030D-6E8A-4147-A177-3AD203B41FA5}">
                      <a16:colId xmlns:a16="http://schemas.microsoft.com/office/drawing/2014/main" val="20001"/>
                    </a:ext>
                  </a:extLst>
                </a:gridCol>
              </a:tblGrid>
              <a:tr h="458575">
                <a:tc>
                  <a:txBody>
                    <a:bodyPr/>
                    <a:lstStyle/>
                    <a:p>
                      <a:pPr algn="ctr"/>
                      <a:r>
                        <a:rPr lang="es-EC" dirty="0"/>
                        <a:t>LOGROS</a:t>
                      </a:r>
                    </a:p>
                  </a:txBody>
                  <a:tcPr/>
                </a:tc>
                <a:tc>
                  <a:txBody>
                    <a:bodyPr/>
                    <a:lstStyle/>
                    <a:p>
                      <a:pPr algn="ctr"/>
                      <a:r>
                        <a:rPr lang="es-EC" dirty="0"/>
                        <a:t>IMPACTO</a:t>
                      </a:r>
                    </a:p>
                  </a:txBody>
                  <a:tcPr/>
                </a:tc>
                <a:extLst>
                  <a:ext uri="{0D108BD9-81ED-4DB2-BD59-A6C34878D82A}">
                    <a16:rowId xmlns:a16="http://schemas.microsoft.com/office/drawing/2014/main" val="10000"/>
                  </a:ext>
                </a:extLst>
              </a:tr>
              <a:tr h="3585392">
                <a:tc>
                  <a:txBody>
                    <a:bodyPr/>
                    <a:lstStyle/>
                    <a:p>
                      <a:pPr algn="ctr"/>
                      <a:endParaRPr lang="es-EC"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algn="ctr"/>
                      <a:endParaRPr lang="es-EC"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algn="ctr"/>
                      <a:r>
                        <a:rPr lang="es-EC"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 través de la ejecución de los proyectos de investigación se ha realizado la adquisición de diferentes equipos de laboratorios que contribuyen al óptimo desarrollo de las  investigaciones</a:t>
                      </a:r>
                    </a:p>
                  </a:txBody>
                  <a:tcPr/>
                </a:tc>
                <a:tc>
                  <a:txBody>
                    <a:bodyPr/>
                    <a:lstStyle/>
                    <a:p>
                      <a:pPr algn="ctr"/>
                      <a:endParaRPr lang="es-EC"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algn="ctr"/>
                      <a:endParaRPr lang="es-EC"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algn="ctr"/>
                      <a:r>
                        <a:rPr lang="es-EC"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Se han adquirido:</a:t>
                      </a:r>
                    </a:p>
                    <a:p>
                      <a:pPr marL="285750" indent="-285750" algn="just">
                        <a:buFont typeface="Wingdings" panose="05000000000000000000" pitchFamily="2" charset="2"/>
                        <a:buChar char="Ø"/>
                      </a:pPr>
                      <a:r>
                        <a:rPr lang="es-EC"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44 Computadoras de escritorio </a:t>
                      </a:r>
                    </a:p>
                    <a:p>
                      <a:pPr marL="285750" indent="-285750" algn="just">
                        <a:buFont typeface="Wingdings" panose="05000000000000000000" pitchFamily="2" charset="2"/>
                        <a:buChar char="Ø"/>
                      </a:pPr>
                      <a:r>
                        <a:rPr lang="es-EC"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24 Tablet </a:t>
                      </a:r>
                    </a:p>
                    <a:p>
                      <a:pPr marL="285750" indent="-285750" algn="just">
                        <a:buFont typeface="Wingdings" panose="05000000000000000000" pitchFamily="2" charset="2"/>
                        <a:buChar char="Ø"/>
                      </a:pPr>
                      <a:r>
                        <a:rPr lang="es-EC"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3 Impresoras multifuncionales </a:t>
                      </a:r>
                    </a:p>
                    <a:p>
                      <a:pPr marL="285750" indent="-285750" algn="just">
                        <a:buFont typeface="Wingdings" panose="05000000000000000000" pitchFamily="2" charset="2"/>
                        <a:buChar char="Ø"/>
                      </a:pPr>
                      <a:r>
                        <a:rPr lang="es-EC"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1 Equipo de conteo y clasificación de vehículos </a:t>
                      </a:r>
                    </a:p>
                    <a:p>
                      <a:pPr marL="285750" indent="-285750" algn="just">
                        <a:buFont typeface="Wingdings" panose="05000000000000000000" pitchFamily="2" charset="2"/>
                        <a:buChar char="Ø"/>
                      </a:pPr>
                      <a:r>
                        <a:rPr lang="es-EC"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13 Proyectores digitales </a:t>
                      </a:r>
                    </a:p>
                    <a:p>
                      <a:pPr marL="285750" indent="-285750" algn="just">
                        <a:buFont typeface="Wingdings" panose="05000000000000000000" pitchFamily="2" charset="2"/>
                        <a:buChar char="Ø"/>
                      </a:pPr>
                      <a:r>
                        <a:rPr lang="es-EC"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4 Equipos para laboratorio de Alimentos </a:t>
                      </a:r>
                    </a:p>
                    <a:p>
                      <a:pPr marL="285750" indent="-285750" algn="just">
                        <a:buFont typeface="Wingdings" panose="05000000000000000000" pitchFamily="2" charset="2"/>
                        <a:buChar char="Ø"/>
                      </a:pPr>
                      <a:r>
                        <a:rPr lang="es-EC"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2 Equipos para laboratorio de enfermería </a:t>
                      </a:r>
                    </a:p>
                  </a:txBody>
                  <a:tcPr/>
                </a:tc>
                <a:extLst>
                  <a:ext uri="{0D108BD9-81ED-4DB2-BD59-A6C34878D82A}">
                    <a16:rowId xmlns:a16="http://schemas.microsoft.com/office/drawing/2014/main" val="10001"/>
                  </a:ext>
                </a:extLst>
              </a:tr>
            </a:tbl>
          </a:graphicData>
        </a:graphic>
      </p:graphicFrame>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6706" y="3919293"/>
            <a:ext cx="1199857" cy="2117842"/>
          </a:xfrm>
          <a:prstGeom prst="rect">
            <a:avLst/>
          </a:prstGeom>
          <a:ln>
            <a:noFill/>
          </a:ln>
          <a:effectLst>
            <a:outerShdw blurRad="292100" dist="139700" dir="2700000" algn="tl" rotWithShape="0">
              <a:srgbClr val="333333">
                <a:alpha val="65000"/>
              </a:srgbClr>
            </a:outerShdw>
          </a:effectLst>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4668" y="2053841"/>
            <a:ext cx="2618876" cy="1741064"/>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4106" y="3927803"/>
            <a:ext cx="1273398" cy="1957842"/>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4668" y="2062351"/>
            <a:ext cx="2618876" cy="1741064"/>
          </a:xfrm>
          <a:prstGeom prst="rect">
            <a:avLst/>
          </a:prstGeom>
          <a:ln>
            <a:noFill/>
          </a:ln>
          <a:effectLst>
            <a:outerShdw blurRad="292100" dist="139700" dir="2700000" algn="tl" rotWithShape="0">
              <a:srgbClr val="333333">
                <a:alpha val="65000"/>
              </a:srgbClr>
            </a:outerShdw>
          </a:effectLst>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8653" y="3919293"/>
            <a:ext cx="1273398" cy="19578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75891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103031" y="862022"/>
            <a:ext cx="8770513" cy="461665"/>
          </a:xfrm>
          <a:prstGeom prst="rect">
            <a:avLst/>
          </a:prstGeom>
        </p:spPr>
        <p:txBody>
          <a:bodyPr wrap="square">
            <a:spAutoFit/>
          </a:bodyPr>
          <a:lstStyle/>
          <a:p>
            <a:pPr algn="ctr"/>
            <a:r>
              <a:rPr lang="es-EC" sz="2400" b="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CONFORMACIÓN DE 4 GRUPOS DE INVESTIGACIÓN </a:t>
            </a:r>
          </a:p>
        </p:txBody>
      </p:sp>
      <p:graphicFrame>
        <p:nvGraphicFramePr>
          <p:cNvPr id="5" name="Tabla 4"/>
          <p:cNvGraphicFramePr>
            <a:graphicFrameLocks noGrp="1"/>
          </p:cNvGraphicFramePr>
          <p:nvPr>
            <p:extLst>
              <p:ext uri="{D42A27DB-BD31-4B8C-83A1-F6EECF244321}">
                <p14:modId xmlns:p14="http://schemas.microsoft.com/office/powerpoint/2010/main" val="1193905071"/>
              </p:ext>
            </p:extLst>
          </p:nvPr>
        </p:nvGraphicFramePr>
        <p:xfrm>
          <a:off x="103031" y="2062351"/>
          <a:ext cx="4340180" cy="4043967"/>
        </p:xfrm>
        <a:graphic>
          <a:graphicData uri="http://schemas.openxmlformats.org/drawingml/2006/table">
            <a:tbl>
              <a:tblPr firstRow="1" bandRow="1">
                <a:tableStyleId>{5C22544A-7EE6-4342-B048-85BDC9FD1C3A}</a:tableStyleId>
              </a:tblPr>
              <a:tblGrid>
                <a:gridCol w="2215166">
                  <a:extLst>
                    <a:ext uri="{9D8B030D-6E8A-4147-A177-3AD203B41FA5}">
                      <a16:colId xmlns:a16="http://schemas.microsoft.com/office/drawing/2014/main" val="20000"/>
                    </a:ext>
                  </a:extLst>
                </a:gridCol>
                <a:gridCol w="2125014">
                  <a:extLst>
                    <a:ext uri="{9D8B030D-6E8A-4147-A177-3AD203B41FA5}">
                      <a16:colId xmlns:a16="http://schemas.microsoft.com/office/drawing/2014/main" val="20001"/>
                    </a:ext>
                  </a:extLst>
                </a:gridCol>
              </a:tblGrid>
              <a:tr h="458575">
                <a:tc>
                  <a:txBody>
                    <a:bodyPr/>
                    <a:lstStyle/>
                    <a:p>
                      <a:pPr algn="ctr"/>
                      <a:r>
                        <a:rPr lang="es-EC" dirty="0"/>
                        <a:t>LOGROS</a:t>
                      </a:r>
                    </a:p>
                  </a:txBody>
                  <a:tcPr/>
                </a:tc>
                <a:tc>
                  <a:txBody>
                    <a:bodyPr/>
                    <a:lstStyle/>
                    <a:p>
                      <a:pPr algn="ctr"/>
                      <a:r>
                        <a:rPr lang="es-EC" dirty="0"/>
                        <a:t>IMPACTO</a:t>
                      </a:r>
                    </a:p>
                  </a:txBody>
                  <a:tcPr/>
                </a:tc>
                <a:extLst>
                  <a:ext uri="{0D108BD9-81ED-4DB2-BD59-A6C34878D82A}">
                    <a16:rowId xmlns:a16="http://schemas.microsoft.com/office/drawing/2014/main" val="10000"/>
                  </a:ext>
                </a:extLst>
              </a:tr>
              <a:tr h="3585392">
                <a:tc>
                  <a:txBody>
                    <a:bodyPr/>
                    <a:lstStyle/>
                    <a:p>
                      <a:pPr algn="ctr"/>
                      <a:r>
                        <a:rPr lang="es-EC"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De acuerdo a lo que determina el Art. 20 del Reglamento de Investigación Desarrollo e Innovación de la UPEC, se conformaron  grupos de investigación, integrados por un equipo multidisciplinario de docentes</a:t>
                      </a:r>
                    </a:p>
                  </a:txBody>
                  <a:tcPr/>
                </a:tc>
                <a:tc>
                  <a:txBody>
                    <a:bodyPr/>
                    <a:lstStyle/>
                    <a:p>
                      <a:pPr algn="ctr"/>
                      <a:r>
                        <a:rPr lang="es-EC"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4 Grupos de Investigación que forman parte de  redes locales, nacionales e internacionales. </a:t>
                      </a:r>
                    </a:p>
                  </a:txBody>
                  <a:tcPr/>
                </a:tc>
                <a:extLst>
                  <a:ext uri="{0D108BD9-81ED-4DB2-BD59-A6C34878D82A}">
                    <a16:rowId xmlns:a16="http://schemas.microsoft.com/office/drawing/2014/main" val="10001"/>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0760" y="3644721"/>
            <a:ext cx="3297330" cy="2215166"/>
          </a:xfrm>
          <a:prstGeom prst="rect">
            <a:avLst/>
          </a:prstGeom>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031" y="1323686"/>
            <a:ext cx="2925308" cy="21536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881" y="3606084"/>
            <a:ext cx="3297330" cy="221516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429538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dondear rectángulo de esquina diagonal 6"/>
          <p:cNvSpPr/>
          <p:nvPr/>
        </p:nvSpPr>
        <p:spPr>
          <a:xfrm>
            <a:off x="660312" y="2053146"/>
            <a:ext cx="3440028" cy="1108108"/>
          </a:xfrm>
          <a:prstGeom prst="round2Diag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none" strike="noStrike" kern="1200" cap="none" spc="0" normalizeH="0" baseline="0" noProof="0" dirty="0">
                <a:ln w="6600">
                  <a:solidFill>
                    <a:srgbClr val="002060"/>
                  </a:solidFill>
                  <a:prstDash val="solid"/>
                </a:ln>
                <a:solidFill>
                  <a:srgbClr val="FFFFFF"/>
                </a:solidFill>
                <a:effectLst>
                  <a:outerShdw dist="38100" dir="2700000" algn="tl" rotWithShape="0">
                    <a:srgbClr val="002060"/>
                  </a:outerShdw>
                </a:effectLst>
                <a:uLnTx/>
                <a:uFillTx/>
                <a:latin typeface="Arial Rounded MT Bold" panose="020F0704030504030204" pitchFamily="34" charset="0"/>
                <a:ea typeface="+mn-ea"/>
                <a:cs typeface="+mn-cs"/>
              </a:rPr>
              <a:t>MESA 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none" strike="noStrike" kern="1200" cap="none" spc="0" normalizeH="0" baseline="0" noProof="0" dirty="0">
                <a:ln w="6600">
                  <a:solidFill>
                    <a:srgbClr val="002060"/>
                  </a:solidFill>
                  <a:prstDash val="solid"/>
                </a:ln>
                <a:solidFill>
                  <a:srgbClr val="FFFFFF"/>
                </a:solidFill>
                <a:effectLst>
                  <a:outerShdw dist="38100" dir="2700000" algn="tl" rotWithShape="0">
                    <a:srgbClr val="002060"/>
                  </a:outerShdw>
                </a:effectLst>
                <a:uLnTx/>
                <a:uFillTx/>
                <a:latin typeface="Arial Rounded MT Bold" panose="020F0704030504030204" pitchFamily="34" charset="0"/>
                <a:ea typeface="+mn-ea"/>
                <a:cs typeface="+mn-cs"/>
              </a:rPr>
              <a:t>Investigación</a:t>
            </a:r>
          </a:p>
        </p:txBody>
      </p:sp>
      <p:sp>
        <p:nvSpPr>
          <p:cNvPr id="8" name="Redondear rectángulo de esquina diagonal 7"/>
          <p:cNvSpPr/>
          <p:nvPr/>
        </p:nvSpPr>
        <p:spPr>
          <a:xfrm>
            <a:off x="5024149" y="2053146"/>
            <a:ext cx="3440028" cy="1108108"/>
          </a:xfrm>
          <a:prstGeom prst="round2DiagRect">
            <a:avLst/>
          </a:prstGeom>
          <a:solidFill>
            <a:srgbClr val="FF0000"/>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none" strike="noStrike" kern="1200" cap="none" spc="0" normalizeH="0" baseline="0" noProof="0" dirty="0">
                <a:ln w="6600">
                  <a:solidFill>
                    <a:srgbClr val="002060"/>
                  </a:solidFill>
                  <a:prstDash val="solid"/>
                </a:ln>
                <a:solidFill>
                  <a:srgbClr val="FFFFFF"/>
                </a:solidFill>
                <a:effectLst>
                  <a:outerShdw dist="38100" dir="2700000" algn="tl" rotWithShape="0">
                    <a:srgbClr val="002060"/>
                  </a:outerShdw>
                </a:effectLst>
                <a:uLnTx/>
                <a:uFillTx/>
                <a:latin typeface="Arial Rounded MT Bold" panose="020F0704030504030204" pitchFamily="34" charset="0"/>
                <a:ea typeface="+mn-ea"/>
                <a:cs typeface="+mn-cs"/>
              </a:rPr>
              <a:t>MESA 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none" strike="noStrike" kern="1200" cap="none" spc="0" normalizeH="0" baseline="0" noProof="0" dirty="0">
                <a:ln w="6600">
                  <a:solidFill>
                    <a:srgbClr val="002060"/>
                  </a:solidFill>
                  <a:prstDash val="solid"/>
                </a:ln>
                <a:solidFill>
                  <a:srgbClr val="FFFFFF"/>
                </a:solidFill>
                <a:effectLst>
                  <a:outerShdw dist="38100" dir="2700000" algn="tl" rotWithShape="0">
                    <a:srgbClr val="002060"/>
                  </a:outerShdw>
                </a:effectLst>
                <a:uLnTx/>
                <a:uFillTx/>
                <a:latin typeface="Arial Rounded MT Bold" panose="020F0704030504030204" pitchFamily="34" charset="0"/>
                <a:ea typeface="+mn-ea"/>
                <a:cs typeface="+mn-cs"/>
              </a:rPr>
              <a:t>Vinculación con la Sociedad</a:t>
            </a:r>
          </a:p>
        </p:txBody>
      </p:sp>
      <p:sp>
        <p:nvSpPr>
          <p:cNvPr id="10" name="Rectángulo 9"/>
          <p:cNvSpPr/>
          <p:nvPr/>
        </p:nvSpPr>
        <p:spPr>
          <a:xfrm>
            <a:off x="0" y="933922"/>
            <a:ext cx="9144000" cy="769441"/>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4400" b="1" i="0" u="none" strike="noStrike" kern="1200" cap="none" spc="0" normalizeH="0" baseline="0" noProof="0" dirty="0">
                <a:ln w="6600">
                  <a:solidFill>
                    <a:srgbClr val="FF0000"/>
                  </a:solidFill>
                  <a:prstDash val="solid"/>
                </a:ln>
                <a:solidFill>
                  <a:srgbClr val="FFFFFF"/>
                </a:solidFill>
                <a:effectLst>
                  <a:outerShdw dist="38100" dir="2700000" algn="tl" rotWithShape="0">
                    <a:srgbClr val="FF0000"/>
                  </a:outerShdw>
                </a:effectLst>
                <a:uLnTx/>
                <a:uFillTx/>
                <a:latin typeface="Arial Rounded MT Bold" panose="020F0704030504030204" pitchFamily="34" charset="0"/>
                <a:ea typeface="+mn-ea"/>
                <a:cs typeface="+mn-cs"/>
              </a:rPr>
              <a:t>Mesas Temáticas</a:t>
            </a:r>
          </a:p>
        </p:txBody>
      </p:sp>
      <p:sp>
        <p:nvSpPr>
          <p:cNvPr id="12" name="Redondear rectángulo de esquina diagonal 11"/>
          <p:cNvSpPr/>
          <p:nvPr/>
        </p:nvSpPr>
        <p:spPr>
          <a:xfrm>
            <a:off x="660400" y="3563938"/>
            <a:ext cx="3440113" cy="1108075"/>
          </a:xfrm>
          <a:prstGeom prst="round2Diag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C" sz="2000" b="1" i="0" u="none" strike="noStrike" kern="1200" cap="none" spc="0" normalizeH="0" baseline="0" noProof="0" dirty="0">
              <a:ln w="6600">
                <a:solidFill>
                  <a:srgbClr val="00B050"/>
                </a:solidFill>
                <a:prstDash val="solid"/>
              </a:ln>
              <a:solidFill>
                <a:srgbClr val="FFFFFF"/>
              </a:solidFill>
              <a:effectLst>
                <a:outerShdw dist="38100" dir="2700000" algn="tl" rotWithShape="0">
                  <a:srgbClr val="00B050"/>
                </a:outerShdw>
              </a:effectLst>
              <a:uLnTx/>
              <a:uFillTx/>
              <a:latin typeface="Arial Rounded MT Bold" panose="020F0704030504030204" pitchFamily="34" charset="0"/>
              <a:ea typeface="+mn-ea"/>
              <a:cs typeface="+mn-cs"/>
            </a:endParaRPr>
          </a:p>
        </p:txBody>
      </p:sp>
      <p:sp>
        <p:nvSpPr>
          <p:cNvPr id="13" name="Rectángulo 12"/>
          <p:cNvSpPr/>
          <p:nvPr/>
        </p:nvSpPr>
        <p:spPr>
          <a:xfrm>
            <a:off x="660312" y="3647416"/>
            <a:ext cx="3432048" cy="830997"/>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none" strike="noStrike" kern="1200" cap="none" spc="0" normalizeH="0" baseline="0" noProof="0" dirty="0">
                <a:ln w="6600">
                  <a:solidFill>
                    <a:srgbClr val="002060"/>
                  </a:solidFill>
                  <a:prstDash val="solid"/>
                </a:ln>
                <a:solidFill>
                  <a:srgbClr val="FFFFFF"/>
                </a:solidFill>
                <a:effectLst>
                  <a:outerShdw dist="38100" dir="2700000" algn="tl" rotWithShape="0">
                    <a:srgbClr val="002060"/>
                  </a:outerShdw>
                </a:effectLst>
                <a:uLnTx/>
                <a:uFillTx/>
                <a:latin typeface="Arial Rounded MT Bold" panose="020F0704030504030204" pitchFamily="34" charset="0"/>
                <a:ea typeface="+mn-ea"/>
                <a:cs typeface="+mn-cs"/>
              </a:rPr>
              <a:t>MESA 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none" strike="noStrike" kern="1200" cap="none" spc="0" normalizeH="0" baseline="0" noProof="0" dirty="0">
                <a:ln w="6600">
                  <a:solidFill>
                    <a:srgbClr val="002060"/>
                  </a:solidFill>
                  <a:prstDash val="solid"/>
                </a:ln>
                <a:solidFill>
                  <a:srgbClr val="FFFFFF"/>
                </a:solidFill>
                <a:effectLst>
                  <a:outerShdw dist="38100" dir="2700000" algn="tl" rotWithShape="0">
                    <a:srgbClr val="002060"/>
                  </a:outerShdw>
                </a:effectLst>
                <a:uLnTx/>
                <a:uFillTx/>
                <a:latin typeface="Arial Rounded MT Bold" panose="020F0704030504030204" pitchFamily="34" charset="0"/>
                <a:ea typeface="+mn-ea"/>
                <a:cs typeface="+mn-cs"/>
              </a:rPr>
              <a:t>Docencia y Postgrado</a:t>
            </a:r>
          </a:p>
        </p:txBody>
      </p:sp>
      <p:sp>
        <p:nvSpPr>
          <p:cNvPr id="14" name="Redondear rectángulo de esquina diagonal 13"/>
          <p:cNvSpPr/>
          <p:nvPr/>
        </p:nvSpPr>
        <p:spPr>
          <a:xfrm>
            <a:off x="5024438" y="3560763"/>
            <a:ext cx="3440112" cy="1108075"/>
          </a:xfrm>
          <a:prstGeom prst="round2Diag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sz="2000" b="1" i="0" u="none" strike="noStrike" kern="1200" cap="none" spc="0" normalizeH="0" baseline="0" noProof="0" dirty="0">
              <a:ln w="6600">
                <a:solidFill>
                  <a:srgbClr val="00B050"/>
                </a:solidFill>
                <a:prstDash val="solid"/>
              </a:ln>
              <a:solidFill>
                <a:srgbClr val="FFFFFF"/>
              </a:solidFill>
              <a:effectLst>
                <a:outerShdw dist="38100" dir="2700000" algn="tl" rotWithShape="0">
                  <a:srgbClr val="00B050"/>
                </a:outerShdw>
              </a:effectLst>
              <a:uLnTx/>
              <a:uFillTx/>
              <a:latin typeface="Arial Rounded MT Bold" panose="020F0704030504030204" pitchFamily="34" charset="0"/>
              <a:ea typeface="+mn-ea"/>
              <a:cs typeface="+mn-cs"/>
            </a:endParaRPr>
          </a:p>
        </p:txBody>
      </p:sp>
      <p:sp>
        <p:nvSpPr>
          <p:cNvPr id="15" name="Rectángulo 14"/>
          <p:cNvSpPr/>
          <p:nvPr/>
        </p:nvSpPr>
        <p:spPr>
          <a:xfrm>
            <a:off x="4945800" y="3465838"/>
            <a:ext cx="3432048" cy="1200329"/>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none" strike="noStrike" kern="1200" cap="none" spc="0" normalizeH="0" baseline="0" noProof="0" dirty="0">
                <a:ln w="6600">
                  <a:solidFill>
                    <a:srgbClr val="002060"/>
                  </a:solidFill>
                  <a:prstDash val="solid"/>
                </a:ln>
                <a:solidFill>
                  <a:srgbClr val="FFFFFF"/>
                </a:solidFill>
                <a:effectLst>
                  <a:outerShdw dist="38100" dir="2700000" algn="tl" rotWithShape="0">
                    <a:srgbClr val="002060"/>
                  </a:outerShdw>
                </a:effectLst>
                <a:uLnTx/>
                <a:uFillTx/>
                <a:latin typeface="Arial Rounded MT Bold" panose="020F0704030504030204" pitchFamily="34" charset="0"/>
                <a:ea typeface="+mn-ea"/>
                <a:cs typeface="+mn-cs"/>
              </a:rPr>
              <a:t>MESA 4:</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none" strike="noStrike" kern="1200" cap="none" spc="0" normalizeH="0" baseline="0" noProof="0" dirty="0">
                <a:ln w="6600">
                  <a:solidFill>
                    <a:srgbClr val="002060"/>
                  </a:solidFill>
                  <a:prstDash val="solid"/>
                </a:ln>
                <a:solidFill>
                  <a:srgbClr val="FFFFFF"/>
                </a:solidFill>
                <a:effectLst>
                  <a:outerShdw dist="38100" dir="2700000" algn="tl" rotWithShape="0">
                    <a:srgbClr val="002060"/>
                  </a:outerShdw>
                </a:effectLst>
                <a:uLnTx/>
                <a:uFillTx/>
                <a:latin typeface="Arial Rounded MT Bold" panose="020F0704030504030204" pitchFamily="34" charset="0"/>
                <a:ea typeface="+mn-ea"/>
                <a:cs typeface="+mn-cs"/>
              </a:rPr>
              <a:t>Gestión Administrativa</a:t>
            </a:r>
          </a:p>
        </p:txBody>
      </p:sp>
      <p:sp>
        <p:nvSpPr>
          <p:cNvPr id="16" name="Redondear rectángulo de esquina diagonal 15"/>
          <p:cNvSpPr/>
          <p:nvPr/>
        </p:nvSpPr>
        <p:spPr>
          <a:xfrm>
            <a:off x="2952750" y="5105400"/>
            <a:ext cx="3440113" cy="1216025"/>
          </a:xfrm>
          <a:prstGeom prst="round2DiagRect">
            <a:avLst/>
          </a:prstGeom>
          <a:solidFill>
            <a:srgbClr val="996633"/>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C" sz="2000" b="1" i="0" u="none" strike="noStrike" kern="1200" cap="none" spc="0" normalizeH="0" baseline="0" noProof="0" dirty="0">
              <a:ln w="6600">
                <a:solidFill>
                  <a:srgbClr val="00B050"/>
                </a:solidFill>
                <a:prstDash val="solid"/>
              </a:ln>
              <a:solidFill>
                <a:srgbClr val="FFFFFF"/>
              </a:solidFill>
              <a:effectLst>
                <a:outerShdw dist="38100" dir="2700000" algn="tl" rotWithShape="0">
                  <a:srgbClr val="00B050"/>
                </a:outerShdw>
              </a:effectLst>
              <a:uLnTx/>
              <a:uFillTx/>
              <a:latin typeface="Arial Rounded MT Bold" panose="020F0704030504030204" pitchFamily="34" charset="0"/>
              <a:ea typeface="+mn-ea"/>
              <a:cs typeface="+mn-cs"/>
            </a:endParaRPr>
          </a:p>
        </p:txBody>
      </p:sp>
      <p:sp>
        <p:nvSpPr>
          <p:cNvPr id="17" name="Rectángulo 16"/>
          <p:cNvSpPr/>
          <p:nvPr/>
        </p:nvSpPr>
        <p:spPr>
          <a:xfrm>
            <a:off x="2960388" y="5490586"/>
            <a:ext cx="3432048" cy="769441"/>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none" strike="noStrike" kern="1200" cap="none" spc="0" normalizeH="0" baseline="0" noProof="0" dirty="0">
                <a:ln w="6600">
                  <a:solidFill>
                    <a:srgbClr val="FF0000"/>
                  </a:solidFill>
                  <a:prstDash val="solid"/>
                </a:ln>
                <a:solidFill>
                  <a:srgbClr val="FFFFFF"/>
                </a:solidFill>
                <a:effectLst>
                  <a:outerShdw dist="38100" dir="2700000" algn="tl" rotWithShape="0">
                    <a:srgbClr val="FF0000"/>
                  </a:outerShdw>
                </a:effectLst>
                <a:uLnTx/>
                <a:uFillTx/>
                <a:latin typeface="Arial Rounded MT Bold" panose="020F0704030504030204" pitchFamily="34" charset="0"/>
                <a:ea typeface="+mn-ea"/>
                <a:cs typeface="+mn-cs"/>
              </a:rPr>
              <a:t>EMPRESA PÚBLICA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000" b="1" i="0" u="none" strike="noStrike" kern="1200" cap="none" spc="0" normalizeH="0" baseline="0" noProof="0" dirty="0">
                <a:ln w="6600">
                  <a:solidFill>
                    <a:srgbClr val="FF0000"/>
                  </a:solidFill>
                  <a:prstDash val="solid"/>
                </a:ln>
                <a:solidFill>
                  <a:srgbClr val="FFFFFF"/>
                </a:solidFill>
                <a:effectLst>
                  <a:outerShdw dist="38100" dir="2700000" algn="tl" rotWithShape="0">
                    <a:srgbClr val="FF0000"/>
                  </a:outerShdw>
                </a:effectLst>
                <a:uLnTx/>
                <a:uFillTx/>
                <a:latin typeface="Arial Rounded MT Bold" panose="020F0704030504030204" pitchFamily="34" charset="0"/>
                <a:ea typeface="+mn-ea"/>
                <a:cs typeface="+mn-cs"/>
              </a:rPr>
              <a:t>UPEC-CREATIVA-EP</a:t>
            </a:r>
          </a:p>
        </p:txBody>
      </p:sp>
      <p:sp>
        <p:nvSpPr>
          <p:cNvPr id="18" name="Rectángulo 17"/>
          <p:cNvSpPr/>
          <p:nvPr/>
        </p:nvSpPr>
        <p:spPr>
          <a:xfrm>
            <a:off x="3857702" y="5135078"/>
            <a:ext cx="1428596" cy="461665"/>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none" strike="noStrike" kern="1200" cap="none" spc="0" normalizeH="0" baseline="0" noProof="0" dirty="0">
                <a:ln w="6600">
                  <a:solidFill>
                    <a:srgbClr val="002060"/>
                  </a:solidFill>
                  <a:prstDash val="solid"/>
                </a:ln>
                <a:solidFill>
                  <a:srgbClr val="FFFFFF"/>
                </a:solidFill>
                <a:effectLst>
                  <a:outerShdw dist="38100" dir="2700000" algn="tl" rotWithShape="0">
                    <a:srgbClr val="002060"/>
                  </a:outerShdw>
                </a:effectLst>
                <a:uLnTx/>
                <a:uFillTx/>
                <a:latin typeface="Arial Rounded MT Bold" panose="020F0704030504030204" pitchFamily="34" charset="0"/>
                <a:ea typeface="+mn-ea"/>
                <a:cs typeface="+mn-cs"/>
              </a:rPr>
              <a:t>MESA 5:</a:t>
            </a:r>
          </a:p>
        </p:txBody>
      </p:sp>
    </p:spTree>
    <p:extLst>
      <p:ext uri="{BB962C8B-B14F-4D97-AF65-F5344CB8AC3E}">
        <p14:creationId xmlns:p14="http://schemas.microsoft.com/office/powerpoint/2010/main" val="2647160879"/>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103031" y="862022"/>
            <a:ext cx="8770513" cy="461665"/>
          </a:xfrm>
          <a:prstGeom prst="rect">
            <a:avLst/>
          </a:prstGeom>
        </p:spPr>
        <p:txBody>
          <a:bodyPr wrap="square">
            <a:spAutoFit/>
          </a:bodyPr>
          <a:lstStyle/>
          <a:p>
            <a:pPr algn="ctr"/>
            <a:r>
              <a:rPr lang="es-EC" sz="2400" b="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BECAS A DOCENTES INVESTIGADORES </a:t>
            </a:r>
          </a:p>
        </p:txBody>
      </p:sp>
      <p:graphicFrame>
        <p:nvGraphicFramePr>
          <p:cNvPr id="5" name="Tabla 4"/>
          <p:cNvGraphicFramePr>
            <a:graphicFrameLocks noGrp="1"/>
          </p:cNvGraphicFramePr>
          <p:nvPr>
            <p:extLst>
              <p:ext uri="{D42A27DB-BD31-4B8C-83A1-F6EECF244321}">
                <p14:modId xmlns:p14="http://schemas.microsoft.com/office/powerpoint/2010/main" val="4179047240"/>
              </p:ext>
            </p:extLst>
          </p:nvPr>
        </p:nvGraphicFramePr>
        <p:xfrm>
          <a:off x="1970332" y="2160309"/>
          <a:ext cx="5203335" cy="2895600"/>
        </p:xfrm>
        <a:graphic>
          <a:graphicData uri="http://schemas.openxmlformats.org/drawingml/2006/table">
            <a:tbl>
              <a:tblPr firstRow="1" bandRow="1">
                <a:tableStyleId>{5C22544A-7EE6-4342-B048-85BDC9FD1C3A}</a:tableStyleId>
              </a:tblPr>
              <a:tblGrid>
                <a:gridCol w="2576046">
                  <a:extLst>
                    <a:ext uri="{9D8B030D-6E8A-4147-A177-3AD203B41FA5}">
                      <a16:colId xmlns:a16="http://schemas.microsoft.com/office/drawing/2014/main" val="20000"/>
                    </a:ext>
                  </a:extLst>
                </a:gridCol>
                <a:gridCol w="2627289">
                  <a:extLst>
                    <a:ext uri="{9D8B030D-6E8A-4147-A177-3AD203B41FA5}">
                      <a16:colId xmlns:a16="http://schemas.microsoft.com/office/drawing/2014/main" val="20001"/>
                    </a:ext>
                  </a:extLst>
                </a:gridCol>
              </a:tblGrid>
              <a:tr h="331732">
                <a:tc>
                  <a:txBody>
                    <a:bodyPr/>
                    <a:lstStyle/>
                    <a:p>
                      <a:pPr algn="ctr"/>
                      <a:r>
                        <a:rPr lang="es-EC" dirty="0"/>
                        <a:t>LOGROS</a:t>
                      </a:r>
                    </a:p>
                  </a:txBody>
                  <a:tcPr/>
                </a:tc>
                <a:tc>
                  <a:txBody>
                    <a:bodyPr/>
                    <a:lstStyle/>
                    <a:p>
                      <a:pPr algn="ctr"/>
                      <a:r>
                        <a:rPr lang="es-EC" dirty="0"/>
                        <a:t>IMPACTO</a:t>
                      </a:r>
                    </a:p>
                  </a:txBody>
                  <a:tcPr/>
                </a:tc>
                <a:extLst>
                  <a:ext uri="{0D108BD9-81ED-4DB2-BD59-A6C34878D82A}">
                    <a16:rowId xmlns:a16="http://schemas.microsoft.com/office/drawing/2014/main" val="10000"/>
                  </a:ext>
                </a:extLst>
              </a:tr>
              <a:tr h="2082765">
                <a:tc>
                  <a:txBody>
                    <a:bodyPr/>
                    <a:lstStyle/>
                    <a:p>
                      <a:pPr algn="ctr"/>
                      <a:r>
                        <a:rPr lang="es-EC"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Otorgamiento de becas para estudios doctorales a</a:t>
                      </a:r>
                      <a:r>
                        <a:rPr lang="es-EC" sz="1400" b="1" baseline="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docentes investigadores </a:t>
                      </a:r>
                      <a:endParaRPr lang="es-ES" sz="14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s-EC"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6 docentes investigadores de la UPEC, beneficiados</a:t>
                      </a:r>
                      <a:r>
                        <a:rPr lang="es-EC" sz="1600" b="1" baseline="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con un valor de $70,000; </a:t>
                      </a:r>
                      <a:r>
                        <a:rPr lang="es-EC"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quienes cursarán sus estudios en universidades internacionales en diferentes programas doctorales. </a:t>
                      </a:r>
                      <a:endParaRPr lang="es-ES" sz="1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73541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10312" y="2402161"/>
            <a:ext cx="9144000" cy="2015936"/>
          </a:xfrm>
          <a:prstGeom prst="rect">
            <a:avLst/>
          </a:prstGeom>
          <a:noFill/>
        </p:spPr>
        <p:txBody>
          <a:bodyPr wrap="square" lIns="91440" tIns="45720" rIns="91440" bIns="45720">
            <a:spAutoFit/>
          </a:bodyPr>
          <a:lstStyle/>
          <a:p>
            <a:pPr algn="ctr"/>
            <a:r>
              <a:rPr lang="es-ES" sz="12500" b="1" cap="none" spc="0" dirty="0">
                <a:ln w="6600">
                  <a:solidFill>
                    <a:srgbClr val="FF0000"/>
                  </a:solidFill>
                  <a:prstDash val="solid"/>
                </a:ln>
                <a:solidFill>
                  <a:srgbClr val="FFFFFF"/>
                </a:solidFill>
                <a:effectLst>
                  <a:outerShdw dist="38100" dir="2700000" algn="tl" rotWithShape="0">
                    <a:srgbClr val="FF0000"/>
                  </a:outerShdw>
                </a:effectLst>
                <a:latin typeface="Arial Rounded MT Bold" panose="020F0704030504030204" pitchFamily="34" charset="0"/>
              </a:rPr>
              <a:t>Gracias…!</a:t>
            </a:r>
          </a:p>
        </p:txBody>
      </p:sp>
    </p:spTree>
    <p:extLst>
      <p:ext uri="{BB962C8B-B14F-4D97-AF65-F5344CB8AC3E}">
        <p14:creationId xmlns:p14="http://schemas.microsoft.com/office/powerpoint/2010/main" val="4027105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4005072" y="5489293"/>
            <a:ext cx="4919472" cy="923330"/>
          </a:xfrm>
          <a:prstGeom prst="rect">
            <a:avLst/>
          </a:prstGeom>
        </p:spPr>
        <p:txBody>
          <a:bodyPr wrap="square">
            <a:spAutoFit/>
          </a:bodyPr>
          <a:lstStyle/>
          <a:p>
            <a:pPr algn="r"/>
            <a:r>
              <a:rPr lang="es-ES" b="1" dirty="0">
                <a:solidFill>
                  <a:srgbClr val="002060"/>
                </a:solidFill>
                <a:effectLst>
                  <a:outerShdw blurRad="38100" dist="38100" dir="2700000" algn="tl">
                    <a:srgbClr val="000000">
                      <a:alpha val="43137"/>
                    </a:srgbClr>
                  </a:outerShdw>
                </a:effectLst>
              </a:rPr>
              <a:t>PhD. Luis Balarezo</a:t>
            </a:r>
          </a:p>
          <a:p>
            <a:pPr algn="r"/>
            <a:r>
              <a:rPr lang="es-ES" b="1" dirty="0">
                <a:solidFill>
                  <a:srgbClr val="002060"/>
                </a:solidFill>
                <a:effectLst>
                  <a:outerShdw blurRad="38100" dist="38100" dir="2700000" algn="tl">
                    <a:srgbClr val="000000">
                      <a:alpha val="43137"/>
                    </a:srgbClr>
                  </a:outerShdw>
                </a:effectLst>
              </a:rPr>
              <a:t>DIRECTOR DEL CENTRO DE INVESTIGACIÓN Y TRANSFERENCIA TECNOLÓGICA </a:t>
            </a:r>
          </a:p>
        </p:txBody>
      </p:sp>
      <p:sp>
        <p:nvSpPr>
          <p:cNvPr id="4" name="Rectángulo 3"/>
          <p:cNvSpPr/>
          <p:nvPr/>
        </p:nvSpPr>
        <p:spPr>
          <a:xfrm>
            <a:off x="1125667" y="1516838"/>
            <a:ext cx="6636625" cy="1107996"/>
          </a:xfrm>
          <a:prstGeom prst="rect">
            <a:avLst/>
          </a:prstGeom>
          <a:noFill/>
        </p:spPr>
        <p:txBody>
          <a:bodyPr wrap="none" lIns="91440" tIns="45720" rIns="91440" bIns="45720">
            <a:spAutoFit/>
          </a:bodyPr>
          <a:lstStyle/>
          <a:p>
            <a:pPr algn="ctr"/>
            <a:r>
              <a:rPr lang="es-ES" sz="6600" b="1" dirty="0" smtClean="0">
                <a:ln w="6600">
                  <a:solidFill>
                    <a:srgbClr val="00B050"/>
                  </a:solidFill>
                  <a:prstDash val="solid"/>
                </a:ln>
                <a:solidFill>
                  <a:srgbClr val="FFFFFF"/>
                </a:solidFill>
                <a:effectLst>
                  <a:outerShdw dist="38100" dir="2700000" algn="tl" rotWithShape="0">
                    <a:srgbClr val="00B050"/>
                  </a:outerShdw>
                </a:effectLst>
                <a:latin typeface="Arial Rounded MT Bold" panose="020F0704030504030204" pitchFamily="34" charset="0"/>
              </a:rPr>
              <a:t>1. </a:t>
            </a:r>
            <a:r>
              <a:rPr lang="es-ES" sz="6600" b="1" dirty="0" smtClean="0">
                <a:ln w="6600">
                  <a:solidFill>
                    <a:srgbClr val="00B050"/>
                  </a:solidFill>
                  <a:prstDash val="solid"/>
                </a:ln>
                <a:solidFill>
                  <a:srgbClr val="FFFFFF"/>
                </a:solidFill>
                <a:effectLst>
                  <a:outerShdw dist="38100" dir="2700000" algn="tl" rotWithShape="0">
                    <a:srgbClr val="00B050"/>
                  </a:outerShdw>
                </a:effectLst>
                <a:latin typeface="Arial Rounded MT Bold" panose="020F0704030504030204" pitchFamily="34" charset="0"/>
              </a:rPr>
              <a:t>Investigación</a:t>
            </a:r>
            <a:endParaRPr lang="es-ES" sz="6600" b="1" cap="none" spc="0" dirty="0">
              <a:ln w="6600">
                <a:solidFill>
                  <a:srgbClr val="00B050"/>
                </a:solidFill>
                <a:prstDash val="solid"/>
              </a:ln>
              <a:solidFill>
                <a:srgbClr val="FFFFFF"/>
              </a:solidFill>
              <a:effectLst>
                <a:outerShdw dist="38100" dir="2700000" algn="tl" rotWithShape="0">
                  <a:srgbClr val="00B050"/>
                </a:outerShdw>
              </a:effectLst>
              <a:latin typeface="Arial Rounded MT Bold" panose="020F0704030504030204" pitchFamily="34" charset="0"/>
            </a:endParaRPr>
          </a:p>
        </p:txBody>
      </p:sp>
      <p:sp>
        <p:nvSpPr>
          <p:cNvPr id="6" name="Rectángulo 5"/>
          <p:cNvSpPr/>
          <p:nvPr/>
        </p:nvSpPr>
        <p:spPr>
          <a:xfrm>
            <a:off x="0" y="2714441"/>
            <a:ext cx="9015978" cy="2123658"/>
          </a:xfrm>
          <a:prstGeom prst="rect">
            <a:avLst/>
          </a:prstGeom>
          <a:noFill/>
        </p:spPr>
        <p:txBody>
          <a:bodyPr wrap="square" lIns="91440" tIns="45720" rIns="91440" bIns="45720">
            <a:spAutoFit/>
          </a:bodyPr>
          <a:lstStyle/>
          <a:p>
            <a:pPr algn="ctr"/>
            <a:r>
              <a:rPr lang="es-ES" sz="4400" b="1" cap="none" spc="0" dirty="0">
                <a:ln w="6600">
                  <a:solidFill>
                    <a:srgbClr val="FF0000"/>
                  </a:solidFill>
                  <a:prstDash val="solid"/>
                </a:ln>
                <a:solidFill>
                  <a:srgbClr val="FFFFFF"/>
                </a:solidFill>
                <a:effectLst>
                  <a:outerShdw dist="38100" dir="2700000" algn="tl" rotWithShape="0">
                    <a:srgbClr val="FF0000"/>
                  </a:outerShdw>
                </a:effectLst>
                <a:latin typeface="Arial Rounded MT Bold" panose="020F0704030504030204" pitchFamily="34" charset="0"/>
              </a:rPr>
              <a:t>Dirección del </a:t>
            </a:r>
            <a:r>
              <a:rPr lang="es-EC" sz="4400" b="1" dirty="0">
                <a:ln w="6600">
                  <a:solidFill>
                    <a:srgbClr val="FF0000"/>
                  </a:solidFill>
                  <a:prstDash val="solid"/>
                </a:ln>
                <a:solidFill>
                  <a:srgbClr val="FFFFFF"/>
                </a:solidFill>
                <a:effectLst>
                  <a:outerShdw dist="38100" dir="2700000" algn="tl" rotWithShape="0">
                    <a:srgbClr val="FF0000"/>
                  </a:outerShdw>
                </a:effectLst>
                <a:latin typeface="Arial Rounded MT Bold" panose="020F0704030504030204" pitchFamily="34" charset="0"/>
              </a:rPr>
              <a:t>Centro de Investigación y Transferencia Tecnológica </a:t>
            </a:r>
            <a:endParaRPr lang="es-ES" sz="4400" b="1" cap="none" spc="0" dirty="0">
              <a:ln w="6600">
                <a:solidFill>
                  <a:srgbClr val="FF0000"/>
                </a:solidFill>
                <a:prstDash val="solid"/>
              </a:ln>
              <a:solidFill>
                <a:srgbClr val="FFFFFF"/>
              </a:solidFill>
              <a:effectLst>
                <a:outerShdw dist="38100" dir="2700000" algn="tl" rotWithShape="0">
                  <a:srgbClr val="FF0000"/>
                </a:outerShdw>
              </a:effectLst>
              <a:latin typeface="Arial Rounded MT Bold" panose="020F0704030504030204" pitchFamily="34" charset="0"/>
            </a:endParaRPr>
          </a:p>
        </p:txBody>
      </p:sp>
    </p:spTree>
    <p:extLst>
      <p:ext uri="{BB962C8B-B14F-4D97-AF65-F5344CB8AC3E}">
        <p14:creationId xmlns:p14="http://schemas.microsoft.com/office/powerpoint/2010/main" val="2718061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89468" y="2092243"/>
            <a:ext cx="8754532" cy="2308324"/>
          </a:xfrm>
          <a:prstGeom prst="rect">
            <a:avLst/>
          </a:prstGeom>
        </p:spPr>
        <p:txBody>
          <a:bodyPr wrap="square">
            <a:spAutoFit/>
          </a:bodyPr>
          <a:lstStyle/>
          <a:p>
            <a:pPr algn="ctr"/>
            <a:r>
              <a:rPr lang="es-ES" sz="4800" b="1" dirty="0">
                <a:solidFill>
                  <a:srgbClr val="FF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RECOMENDACIONES CIUDADANAS </a:t>
            </a:r>
          </a:p>
          <a:p>
            <a:pPr algn="ctr"/>
            <a:r>
              <a:rPr lang="es-ES" sz="4800" b="1" dirty="0">
                <a:solidFill>
                  <a:srgbClr val="FF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2017</a:t>
            </a:r>
          </a:p>
        </p:txBody>
      </p:sp>
    </p:spTree>
    <p:extLst>
      <p:ext uri="{BB962C8B-B14F-4D97-AF65-F5344CB8AC3E}">
        <p14:creationId xmlns:p14="http://schemas.microsoft.com/office/powerpoint/2010/main" val="3434243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35149056"/>
              </p:ext>
            </p:extLst>
          </p:nvPr>
        </p:nvGraphicFramePr>
        <p:xfrm>
          <a:off x="262467" y="1140956"/>
          <a:ext cx="8485749" cy="4714980"/>
        </p:xfrm>
        <a:graphic>
          <a:graphicData uri="http://schemas.openxmlformats.org/drawingml/2006/table">
            <a:tbl>
              <a:tblPr firstRow="1" bandRow="1">
                <a:tableStyleId>{5C22544A-7EE6-4342-B048-85BDC9FD1C3A}</a:tableStyleId>
              </a:tblPr>
              <a:tblGrid>
                <a:gridCol w="597529">
                  <a:extLst>
                    <a:ext uri="{9D8B030D-6E8A-4147-A177-3AD203B41FA5}">
                      <a16:colId xmlns:a16="http://schemas.microsoft.com/office/drawing/2014/main" val="20000"/>
                    </a:ext>
                  </a:extLst>
                </a:gridCol>
                <a:gridCol w="4025903">
                  <a:extLst>
                    <a:ext uri="{9D8B030D-6E8A-4147-A177-3AD203B41FA5}">
                      <a16:colId xmlns:a16="http://schemas.microsoft.com/office/drawing/2014/main" val="20001"/>
                    </a:ext>
                  </a:extLst>
                </a:gridCol>
                <a:gridCol w="3862317">
                  <a:extLst>
                    <a:ext uri="{9D8B030D-6E8A-4147-A177-3AD203B41FA5}">
                      <a16:colId xmlns:a16="http://schemas.microsoft.com/office/drawing/2014/main" val="3678882275"/>
                    </a:ext>
                  </a:extLst>
                </a:gridCol>
              </a:tblGrid>
              <a:tr h="471393">
                <a:tc>
                  <a:txBody>
                    <a:bodyPr/>
                    <a:lstStyle/>
                    <a:p>
                      <a:endParaRPr lang="es-EC" sz="2500" b="1" dirty="0"/>
                    </a:p>
                  </a:txBody>
                  <a:tcPr/>
                </a:tc>
                <a:tc>
                  <a:txBody>
                    <a:bodyPr/>
                    <a:lstStyle/>
                    <a:p>
                      <a:r>
                        <a:rPr lang="es-EC" sz="1800" dirty="0"/>
                        <a:t>Área de gestión: Investigación</a:t>
                      </a:r>
                    </a:p>
                  </a:txBody>
                  <a:tcPr/>
                </a:tc>
                <a:tc>
                  <a:txBody>
                    <a:bodyPr/>
                    <a:lstStyle/>
                    <a:p>
                      <a:r>
                        <a:rPr lang="es-EC" sz="1800" dirty="0"/>
                        <a:t>DESCRIPCIÓN DE LAS EVIDENCIAS</a:t>
                      </a:r>
                    </a:p>
                  </a:txBody>
                  <a:tcPr/>
                </a:tc>
                <a:extLst>
                  <a:ext uri="{0D108BD9-81ED-4DB2-BD59-A6C34878D82A}">
                    <a16:rowId xmlns:a16="http://schemas.microsoft.com/office/drawing/2014/main" val="10000"/>
                  </a:ext>
                </a:extLst>
              </a:tr>
              <a:tr h="4242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2500" b="1" dirty="0"/>
                        <a:t>1.</a:t>
                      </a:r>
                    </a:p>
                  </a:txBody>
                  <a:tcPr/>
                </a:tc>
                <a:tc>
                  <a:txBody>
                    <a:bodyPr/>
                    <a:lstStyle/>
                    <a:p>
                      <a:pPr algn="just"/>
                      <a:r>
                        <a:rPr lang="es-EC" sz="22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Impulsar proyectos en la zona tropical de la Provincia del Carchi y los Centros Experimentales de la UPEC, en la que participaron docentes, empleados y trabajadores, </a:t>
                      </a:r>
                    </a:p>
                  </a:txBody>
                  <a:tcPr/>
                </a:tc>
                <a:tc>
                  <a:txBody>
                    <a:bodyPr/>
                    <a:lstStyle/>
                    <a:p>
                      <a:pPr algn="just"/>
                      <a:r>
                        <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2 Proyectos.</a:t>
                      </a:r>
                    </a:p>
                    <a:p>
                      <a:pPr algn="just"/>
                      <a:r>
                        <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Externo titulado “La potencialización comercial y la cadena asociativa de producción del café de la provincia del Carchi”</a:t>
                      </a:r>
                    </a:p>
                    <a:p>
                      <a:pPr algn="just"/>
                      <a:r>
                        <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Interno titulado "Influencia del producto Finca Pedagógica Turística San Francisco como un ambiente natural de aprendizaje en el desarrollo de destrezas con criterios de desempeño de las asignaturas de Ciencias Naturales y Sociales en los estudiantes de tercer y cuarto año de educación básica de las unidades educativas Isaac Acosta y Luciano Coral“.</a:t>
                      </a: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r>
                        <a:rPr lang="es-EC" sz="1600" b="1"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LOGRADO</a:t>
                      </a:r>
                      <a:r>
                        <a:rPr lang="es-EC" sz="1600" b="1" kern="1200" baseline="0" dirty="0">
                          <a:solidFill>
                            <a:srgbClr val="002060"/>
                          </a:solidFill>
                          <a:latin typeface="Segoe UI" panose="020B0502040204020203" pitchFamily="34" charset="0"/>
                          <a:ea typeface="Segoe UI" panose="020B0502040204020203" pitchFamily="34" charset="0"/>
                          <a:cs typeface="Segoe UI" panose="020B0502040204020203" pitchFamily="34" charset="0"/>
                        </a:rPr>
                        <a:t> 100%</a:t>
                      </a:r>
                      <a:endParaRPr lang="es-EC" sz="1600" b="1"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57644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367887705"/>
              </p:ext>
            </p:extLst>
          </p:nvPr>
        </p:nvGraphicFramePr>
        <p:xfrm>
          <a:off x="262467" y="1140956"/>
          <a:ext cx="8485749" cy="4953000"/>
        </p:xfrm>
        <a:graphic>
          <a:graphicData uri="http://schemas.openxmlformats.org/drawingml/2006/table">
            <a:tbl>
              <a:tblPr firstRow="1" bandRow="1">
                <a:tableStyleId>{5C22544A-7EE6-4342-B048-85BDC9FD1C3A}</a:tableStyleId>
              </a:tblPr>
              <a:tblGrid>
                <a:gridCol w="597529">
                  <a:extLst>
                    <a:ext uri="{9D8B030D-6E8A-4147-A177-3AD203B41FA5}">
                      <a16:colId xmlns:a16="http://schemas.microsoft.com/office/drawing/2014/main" val="20000"/>
                    </a:ext>
                  </a:extLst>
                </a:gridCol>
                <a:gridCol w="4025903">
                  <a:extLst>
                    <a:ext uri="{9D8B030D-6E8A-4147-A177-3AD203B41FA5}">
                      <a16:colId xmlns:a16="http://schemas.microsoft.com/office/drawing/2014/main" val="20001"/>
                    </a:ext>
                  </a:extLst>
                </a:gridCol>
                <a:gridCol w="3862317">
                  <a:extLst>
                    <a:ext uri="{9D8B030D-6E8A-4147-A177-3AD203B41FA5}">
                      <a16:colId xmlns:a16="http://schemas.microsoft.com/office/drawing/2014/main" val="3678882275"/>
                    </a:ext>
                  </a:extLst>
                </a:gridCol>
              </a:tblGrid>
              <a:tr h="471393">
                <a:tc>
                  <a:txBody>
                    <a:bodyPr/>
                    <a:lstStyle/>
                    <a:p>
                      <a:endParaRPr lang="es-EC" sz="2500" b="1" dirty="0"/>
                    </a:p>
                  </a:txBody>
                  <a:tcPr/>
                </a:tc>
                <a:tc>
                  <a:txBody>
                    <a:bodyPr/>
                    <a:lstStyle/>
                    <a:p>
                      <a:r>
                        <a:rPr lang="es-EC" sz="1800" dirty="0"/>
                        <a:t>Área de gestión: Investigación</a:t>
                      </a:r>
                    </a:p>
                  </a:txBody>
                  <a:tcPr/>
                </a:tc>
                <a:tc>
                  <a:txBody>
                    <a:bodyPr/>
                    <a:lstStyle/>
                    <a:p>
                      <a:r>
                        <a:rPr lang="es-EC" sz="1800" dirty="0"/>
                        <a:t>DESCRIPCIÓN DE LAS EVIDENCIAS</a:t>
                      </a:r>
                    </a:p>
                  </a:txBody>
                  <a:tcPr/>
                </a:tc>
                <a:extLst>
                  <a:ext uri="{0D108BD9-81ED-4DB2-BD59-A6C34878D82A}">
                    <a16:rowId xmlns:a16="http://schemas.microsoft.com/office/drawing/2014/main" val="10000"/>
                  </a:ext>
                </a:extLst>
              </a:tr>
              <a:tr h="4242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2500" b="1" dirty="0"/>
                        <a:t>2.</a:t>
                      </a:r>
                    </a:p>
                  </a:txBody>
                  <a:tcPr/>
                </a:tc>
                <a:tc>
                  <a:txBody>
                    <a:bodyPr/>
                    <a:lstStyle/>
                    <a:p>
                      <a:pPr algn="just"/>
                      <a:r>
                        <a:rPr lang="es-EC" sz="22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Impulsar las revistas científicas de la universidad para que sean promovidas en base de datos virtuales: Scielo, </a:t>
                      </a:r>
                      <a:r>
                        <a:rPr lang="es-EC" sz="2200" b="0" kern="1200" dirty="0" err="1">
                          <a:solidFill>
                            <a:srgbClr val="002060"/>
                          </a:solidFill>
                          <a:latin typeface="Segoe UI" panose="020B0502040204020203" pitchFamily="34" charset="0"/>
                          <a:ea typeface="Segoe UI" panose="020B0502040204020203" pitchFamily="34" charset="0"/>
                          <a:cs typeface="Segoe UI" panose="020B0502040204020203" pitchFamily="34" charset="0"/>
                        </a:rPr>
                        <a:t>Scimago</a:t>
                      </a:r>
                      <a:r>
                        <a:rPr lang="es-EC" sz="22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 </a:t>
                      </a:r>
                      <a:r>
                        <a:rPr lang="es-EC" sz="2200" b="0" kern="1200" dirty="0" err="1">
                          <a:solidFill>
                            <a:srgbClr val="002060"/>
                          </a:solidFill>
                          <a:latin typeface="Segoe UI" panose="020B0502040204020203" pitchFamily="34" charset="0"/>
                          <a:ea typeface="Segoe UI" panose="020B0502040204020203" pitchFamily="34" charset="0"/>
                          <a:cs typeface="Segoe UI" panose="020B0502040204020203" pitchFamily="34" charset="0"/>
                        </a:rPr>
                        <a:t>Scopus</a:t>
                      </a:r>
                      <a:r>
                        <a:rPr lang="es-EC" sz="22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 entre otras; que tengan un alto nivel de impacto. </a:t>
                      </a:r>
                    </a:p>
                  </a:txBody>
                  <a:tcPr/>
                </a:tc>
                <a:tc>
                  <a:txBody>
                    <a:bodyPr/>
                    <a:lstStyle/>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r>
                        <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Ya se tiene revistas  electrónicas y  código DOI (</a:t>
                      </a:r>
                      <a:r>
                        <a:rPr lang="es-EC" sz="1600" b="0" kern="1200" dirty="0">
                          <a:solidFill>
                            <a:srgbClr val="002060"/>
                          </a:solidFill>
                          <a:latin typeface="Segoe UI" panose="020B0502040204020203" pitchFamily="34" charset="0"/>
                          <a:cs typeface="Segoe UI" panose="020B0502040204020203" pitchFamily="34" charset="0"/>
                        </a:rPr>
                        <a:t>IDENTIFICADOR DE OBJETOS DIGITALES)</a:t>
                      </a:r>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r>
                        <a:rPr lang="es-EC" sz="1600" b="1"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LOGRADO</a:t>
                      </a:r>
                      <a:r>
                        <a:rPr lang="es-EC" sz="1600" b="1" kern="1200" baseline="0" dirty="0">
                          <a:solidFill>
                            <a:srgbClr val="002060"/>
                          </a:solidFill>
                          <a:latin typeface="Segoe UI" panose="020B0502040204020203" pitchFamily="34" charset="0"/>
                          <a:ea typeface="Segoe UI" panose="020B0502040204020203" pitchFamily="34" charset="0"/>
                          <a:cs typeface="Segoe UI" panose="020B0502040204020203" pitchFamily="34" charset="0"/>
                        </a:rPr>
                        <a:t> 80%</a:t>
                      </a:r>
                      <a:endParaRPr lang="es-EC" sz="1600" b="1"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73926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407147349"/>
              </p:ext>
            </p:extLst>
          </p:nvPr>
        </p:nvGraphicFramePr>
        <p:xfrm>
          <a:off x="339740" y="1048556"/>
          <a:ext cx="8485749" cy="4752948"/>
        </p:xfrm>
        <a:graphic>
          <a:graphicData uri="http://schemas.openxmlformats.org/drawingml/2006/table">
            <a:tbl>
              <a:tblPr firstRow="1" bandRow="1">
                <a:tableStyleId>{5C22544A-7EE6-4342-B048-85BDC9FD1C3A}</a:tableStyleId>
              </a:tblPr>
              <a:tblGrid>
                <a:gridCol w="597529">
                  <a:extLst>
                    <a:ext uri="{9D8B030D-6E8A-4147-A177-3AD203B41FA5}">
                      <a16:colId xmlns:a16="http://schemas.microsoft.com/office/drawing/2014/main" val="20000"/>
                    </a:ext>
                  </a:extLst>
                </a:gridCol>
                <a:gridCol w="4025903">
                  <a:extLst>
                    <a:ext uri="{9D8B030D-6E8A-4147-A177-3AD203B41FA5}">
                      <a16:colId xmlns:a16="http://schemas.microsoft.com/office/drawing/2014/main" val="20001"/>
                    </a:ext>
                  </a:extLst>
                </a:gridCol>
                <a:gridCol w="3862317">
                  <a:extLst>
                    <a:ext uri="{9D8B030D-6E8A-4147-A177-3AD203B41FA5}">
                      <a16:colId xmlns:a16="http://schemas.microsoft.com/office/drawing/2014/main" val="3678882275"/>
                    </a:ext>
                  </a:extLst>
                </a:gridCol>
              </a:tblGrid>
              <a:tr h="440712">
                <a:tc>
                  <a:txBody>
                    <a:bodyPr/>
                    <a:lstStyle/>
                    <a:p>
                      <a:endParaRPr lang="es-EC" sz="2500" b="1" dirty="0"/>
                    </a:p>
                  </a:txBody>
                  <a:tcPr/>
                </a:tc>
                <a:tc>
                  <a:txBody>
                    <a:bodyPr/>
                    <a:lstStyle/>
                    <a:p>
                      <a:r>
                        <a:rPr lang="es-EC" sz="1800" dirty="0"/>
                        <a:t>Área de gestión: Investigación</a:t>
                      </a:r>
                    </a:p>
                  </a:txBody>
                  <a:tcPr/>
                </a:tc>
                <a:tc>
                  <a:txBody>
                    <a:bodyPr/>
                    <a:lstStyle/>
                    <a:p>
                      <a:r>
                        <a:rPr lang="es-EC" sz="1800" dirty="0"/>
                        <a:t>DESCRIPCIÓN DE LAS EVIDENCIAS</a:t>
                      </a:r>
                    </a:p>
                  </a:txBody>
                  <a:tcPr/>
                </a:tc>
                <a:extLst>
                  <a:ext uri="{0D108BD9-81ED-4DB2-BD59-A6C34878D82A}">
                    <a16:rowId xmlns:a16="http://schemas.microsoft.com/office/drawing/2014/main" val="10000"/>
                  </a:ext>
                </a:extLst>
              </a:tr>
              <a:tr h="42805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2500" b="1" dirty="0"/>
                        <a:t>3.</a:t>
                      </a:r>
                    </a:p>
                  </a:txBody>
                  <a:tcPr/>
                </a:tc>
                <a:tc>
                  <a:txBody>
                    <a:bodyPr/>
                    <a:lstStyle/>
                    <a:p>
                      <a:pPr algn="just"/>
                      <a:r>
                        <a:rPr lang="es-EC" sz="22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Realizar una mesa de diálogo con los actores sociales de la provincia del Carchi continuar impulsando proyectos que permitan el mejoramiento socio-económico de la provincia y la calidad de vida de sus habitantes. </a:t>
                      </a:r>
                    </a:p>
                  </a:txBody>
                  <a:tcPr/>
                </a:tc>
                <a:tc>
                  <a:txBody>
                    <a:bodyPr/>
                    <a:lstStyle/>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r>
                        <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Con la presencia de un gran número de representantes</a:t>
                      </a:r>
                      <a:r>
                        <a:rPr lang="es-EC" sz="1600" b="0" kern="1200" baseline="0" dirty="0">
                          <a:solidFill>
                            <a:srgbClr val="002060"/>
                          </a:solidFill>
                          <a:latin typeface="Segoe UI" panose="020B0502040204020203" pitchFamily="34" charset="0"/>
                          <a:ea typeface="Segoe UI" panose="020B0502040204020203" pitchFamily="34" charset="0"/>
                          <a:cs typeface="Segoe UI" panose="020B0502040204020203" pitchFamily="34" charset="0"/>
                        </a:rPr>
                        <a:t> de los sectores productivos se llevó a cabo este foro: “Diagnóstico del Sector Productivo en la Provincia del Carchi”; cuyo objetivo fue elaborar un diagnóstico situacional del sector productivo de la provincia del Carchi a partir de la participación directa de sus actores</a:t>
                      </a:r>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r>
                        <a:rPr lang="es-EC" sz="1600" b="1"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LOGRADO</a:t>
                      </a:r>
                      <a:r>
                        <a:rPr lang="es-EC" sz="1600" b="1" kern="1200" baseline="0" dirty="0">
                          <a:solidFill>
                            <a:srgbClr val="002060"/>
                          </a:solidFill>
                          <a:latin typeface="Segoe UI" panose="020B0502040204020203" pitchFamily="34" charset="0"/>
                          <a:ea typeface="Segoe UI" panose="020B0502040204020203" pitchFamily="34" charset="0"/>
                          <a:cs typeface="Segoe UI" panose="020B0502040204020203" pitchFamily="34" charset="0"/>
                        </a:rPr>
                        <a:t> 100%</a:t>
                      </a:r>
                      <a:endParaRPr lang="es-EC" sz="1600" b="1"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39055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988834729"/>
              </p:ext>
            </p:extLst>
          </p:nvPr>
        </p:nvGraphicFramePr>
        <p:xfrm>
          <a:off x="262467" y="1140956"/>
          <a:ext cx="8485749" cy="5318760"/>
        </p:xfrm>
        <a:graphic>
          <a:graphicData uri="http://schemas.openxmlformats.org/drawingml/2006/table">
            <a:tbl>
              <a:tblPr firstRow="1" bandRow="1">
                <a:tableStyleId>{5C22544A-7EE6-4342-B048-85BDC9FD1C3A}</a:tableStyleId>
              </a:tblPr>
              <a:tblGrid>
                <a:gridCol w="597529">
                  <a:extLst>
                    <a:ext uri="{9D8B030D-6E8A-4147-A177-3AD203B41FA5}">
                      <a16:colId xmlns:a16="http://schemas.microsoft.com/office/drawing/2014/main" val="20000"/>
                    </a:ext>
                  </a:extLst>
                </a:gridCol>
                <a:gridCol w="4025903">
                  <a:extLst>
                    <a:ext uri="{9D8B030D-6E8A-4147-A177-3AD203B41FA5}">
                      <a16:colId xmlns:a16="http://schemas.microsoft.com/office/drawing/2014/main" val="20001"/>
                    </a:ext>
                  </a:extLst>
                </a:gridCol>
                <a:gridCol w="3862317">
                  <a:extLst>
                    <a:ext uri="{9D8B030D-6E8A-4147-A177-3AD203B41FA5}">
                      <a16:colId xmlns:a16="http://schemas.microsoft.com/office/drawing/2014/main" val="3678882275"/>
                    </a:ext>
                  </a:extLst>
                </a:gridCol>
              </a:tblGrid>
              <a:tr h="471393">
                <a:tc>
                  <a:txBody>
                    <a:bodyPr/>
                    <a:lstStyle/>
                    <a:p>
                      <a:endParaRPr lang="es-EC" sz="2500" b="1" dirty="0"/>
                    </a:p>
                  </a:txBody>
                  <a:tcPr/>
                </a:tc>
                <a:tc>
                  <a:txBody>
                    <a:bodyPr/>
                    <a:lstStyle/>
                    <a:p>
                      <a:r>
                        <a:rPr lang="es-EC" sz="1800" dirty="0"/>
                        <a:t>Área de gestión: Investigación</a:t>
                      </a:r>
                    </a:p>
                  </a:txBody>
                  <a:tcPr/>
                </a:tc>
                <a:tc>
                  <a:txBody>
                    <a:bodyPr/>
                    <a:lstStyle/>
                    <a:p>
                      <a:r>
                        <a:rPr lang="es-EC" sz="1800" dirty="0"/>
                        <a:t>DESCRIPCIÓN DE LAS EVIDENCIAS</a:t>
                      </a:r>
                    </a:p>
                  </a:txBody>
                  <a:tcPr/>
                </a:tc>
                <a:extLst>
                  <a:ext uri="{0D108BD9-81ED-4DB2-BD59-A6C34878D82A}">
                    <a16:rowId xmlns:a16="http://schemas.microsoft.com/office/drawing/2014/main" val="10000"/>
                  </a:ext>
                </a:extLst>
              </a:tr>
              <a:tr h="4242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2500" b="1" dirty="0"/>
                        <a:t>4.</a:t>
                      </a:r>
                    </a:p>
                  </a:txBody>
                  <a:tcPr/>
                </a:tc>
                <a:tc>
                  <a:txBody>
                    <a:bodyPr/>
                    <a:lstStyle/>
                    <a:p>
                      <a:pPr algn="just"/>
                      <a:r>
                        <a:rPr lang="es-EC" sz="22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Proponer el desarrollo proyectos en biotecnología e industrialización para aportar al cambio de la matriz productiva, considerando que la zona en la actualidad tiene un gran potencial en la productividad agrícola. </a:t>
                      </a:r>
                    </a:p>
                  </a:txBody>
                  <a:tcPr/>
                </a:tc>
                <a:tc>
                  <a:txBody>
                    <a:bodyPr/>
                    <a:lstStyle/>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r>
                        <a:rPr lang="es-EC" sz="24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10 proyectos propuestos en el programa HUB-NORTE de la SENESCYT.</a:t>
                      </a: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r>
                        <a:rPr lang="es-EC" sz="1600" b="1"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LOGRADO</a:t>
                      </a:r>
                      <a:r>
                        <a:rPr lang="es-EC" sz="1600" b="1" kern="1200" baseline="0" dirty="0">
                          <a:solidFill>
                            <a:srgbClr val="002060"/>
                          </a:solidFill>
                          <a:latin typeface="Segoe UI" panose="020B0502040204020203" pitchFamily="34" charset="0"/>
                          <a:ea typeface="Segoe UI" panose="020B0502040204020203" pitchFamily="34" charset="0"/>
                          <a:cs typeface="Segoe UI" panose="020B0502040204020203" pitchFamily="34" charset="0"/>
                        </a:rPr>
                        <a:t> 100%</a:t>
                      </a:r>
                      <a:endParaRPr lang="es-EC" sz="1600" b="1"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47089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4191962897"/>
              </p:ext>
            </p:extLst>
          </p:nvPr>
        </p:nvGraphicFramePr>
        <p:xfrm>
          <a:off x="262467" y="1140956"/>
          <a:ext cx="8485749" cy="4714980"/>
        </p:xfrm>
        <a:graphic>
          <a:graphicData uri="http://schemas.openxmlformats.org/drawingml/2006/table">
            <a:tbl>
              <a:tblPr firstRow="1" bandRow="1">
                <a:tableStyleId>{5C22544A-7EE6-4342-B048-85BDC9FD1C3A}</a:tableStyleId>
              </a:tblPr>
              <a:tblGrid>
                <a:gridCol w="597529">
                  <a:extLst>
                    <a:ext uri="{9D8B030D-6E8A-4147-A177-3AD203B41FA5}">
                      <a16:colId xmlns:a16="http://schemas.microsoft.com/office/drawing/2014/main" val="20000"/>
                    </a:ext>
                  </a:extLst>
                </a:gridCol>
                <a:gridCol w="4025903">
                  <a:extLst>
                    <a:ext uri="{9D8B030D-6E8A-4147-A177-3AD203B41FA5}">
                      <a16:colId xmlns:a16="http://schemas.microsoft.com/office/drawing/2014/main" val="20001"/>
                    </a:ext>
                  </a:extLst>
                </a:gridCol>
                <a:gridCol w="3862317">
                  <a:extLst>
                    <a:ext uri="{9D8B030D-6E8A-4147-A177-3AD203B41FA5}">
                      <a16:colId xmlns:a16="http://schemas.microsoft.com/office/drawing/2014/main" val="3678882275"/>
                    </a:ext>
                  </a:extLst>
                </a:gridCol>
              </a:tblGrid>
              <a:tr h="471393">
                <a:tc>
                  <a:txBody>
                    <a:bodyPr/>
                    <a:lstStyle/>
                    <a:p>
                      <a:endParaRPr lang="es-EC" sz="2500" b="1" dirty="0"/>
                    </a:p>
                  </a:txBody>
                  <a:tcPr/>
                </a:tc>
                <a:tc>
                  <a:txBody>
                    <a:bodyPr/>
                    <a:lstStyle/>
                    <a:p>
                      <a:r>
                        <a:rPr lang="es-EC" sz="1800" dirty="0"/>
                        <a:t>Área de gestión: Investigación</a:t>
                      </a:r>
                    </a:p>
                  </a:txBody>
                  <a:tcPr/>
                </a:tc>
                <a:tc>
                  <a:txBody>
                    <a:bodyPr/>
                    <a:lstStyle/>
                    <a:p>
                      <a:r>
                        <a:rPr lang="es-EC" sz="1800" dirty="0"/>
                        <a:t>DESCRIPCIÓN DE LAS EVIDENCIAS</a:t>
                      </a:r>
                    </a:p>
                  </a:txBody>
                  <a:tcPr/>
                </a:tc>
                <a:extLst>
                  <a:ext uri="{0D108BD9-81ED-4DB2-BD59-A6C34878D82A}">
                    <a16:rowId xmlns:a16="http://schemas.microsoft.com/office/drawing/2014/main" val="10000"/>
                  </a:ext>
                </a:extLst>
              </a:tr>
              <a:tr h="4242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2500" b="1" dirty="0"/>
                        <a:t>5.</a:t>
                      </a:r>
                    </a:p>
                  </a:txBody>
                  <a:tcPr/>
                </a:tc>
                <a:tc>
                  <a:txBody>
                    <a:bodyPr/>
                    <a:lstStyle/>
                    <a:p>
                      <a:pPr algn="just"/>
                      <a:r>
                        <a:rPr lang="es-EC" sz="22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Investigación sobre los problemas de sedentarismo y sobrepeso en la provincia, cuyo porcentaje registra un aumento en niños y jóvenes.</a:t>
                      </a:r>
                    </a:p>
                  </a:txBody>
                  <a:tcPr/>
                </a:tc>
                <a:tc>
                  <a:txBody>
                    <a:bodyPr/>
                    <a:lstStyle/>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r>
                        <a:rPr lang="es-EC" sz="24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Se Desarrolla el proyecto de investigación titulado "Estado Nutricional relacionado con estilos de vida de adultos jóvenes del cantón Tulcán.</a:t>
                      </a:r>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endParaRPr lang="es-EC" sz="1600" b="0"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algn="just"/>
                      <a:r>
                        <a:rPr lang="es-EC" sz="1600" b="1" kern="1200" dirty="0">
                          <a:solidFill>
                            <a:srgbClr val="002060"/>
                          </a:solidFill>
                          <a:latin typeface="Segoe UI" panose="020B0502040204020203" pitchFamily="34" charset="0"/>
                          <a:ea typeface="Segoe UI" panose="020B0502040204020203" pitchFamily="34" charset="0"/>
                          <a:cs typeface="Segoe UI" panose="020B0502040204020203" pitchFamily="34" charset="0"/>
                        </a:rPr>
                        <a:t>LOGRADO</a:t>
                      </a:r>
                      <a:r>
                        <a:rPr lang="es-EC" sz="1600" b="1" kern="1200" baseline="0" dirty="0">
                          <a:solidFill>
                            <a:srgbClr val="002060"/>
                          </a:solidFill>
                          <a:latin typeface="Segoe UI" panose="020B0502040204020203" pitchFamily="34" charset="0"/>
                          <a:ea typeface="Segoe UI" panose="020B0502040204020203" pitchFamily="34" charset="0"/>
                          <a:cs typeface="Segoe UI" panose="020B0502040204020203" pitchFamily="34" charset="0"/>
                        </a:rPr>
                        <a:t> 100%</a:t>
                      </a:r>
                      <a:endParaRPr lang="es-EC" sz="1600" b="1" kern="12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38157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9FDA306B-A981-4362-836A-6F5F17DD0E17}" vid="{F40337D8-6FB6-44AD-B6DD-4CCBE4A9CAE3}"/>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3532</TotalTime>
  <Words>1045</Words>
  <Application>Microsoft Office PowerPoint</Application>
  <PresentationFormat>Presentación en pantalla (4:3)</PresentationFormat>
  <Paragraphs>170</Paragraphs>
  <Slides>21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21</vt:i4>
      </vt:variant>
    </vt:vector>
  </HeadingPairs>
  <TitlesOfParts>
    <vt:vector size="29" baseType="lpstr">
      <vt:lpstr>Arial</vt:lpstr>
      <vt:lpstr>Arial Rounded MT Bold</vt:lpstr>
      <vt:lpstr>Calibri</vt:lpstr>
      <vt:lpstr>Calibri Light</vt:lpstr>
      <vt:lpstr>Segoe UI</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User</cp:lastModifiedBy>
  <cp:revision>230</cp:revision>
  <dcterms:created xsi:type="dcterms:W3CDTF">2014-07-17T14:39:44Z</dcterms:created>
  <dcterms:modified xsi:type="dcterms:W3CDTF">2019-02-27T15:53:08Z</dcterms:modified>
</cp:coreProperties>
</file>