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handoutMasterIdLst>
    <p:handoutMasterId r:id="rId26"/>
  </p:handoutMasterIdLst>
  <p:sldIdLst>
    <p:sldId id="372" r:id="rId4"/>
    <p:sldId id="374" r:id="rId5"/>
    <p:sldId id="343" r:id="rId6"/>
    <p:sldId id="371" r:id="rId7"/>
    <p:sldId id="345" r:id="rId8"/>
    <p:sldId id="359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58" r:id="rId18"/>
    <p:sldId id="349" r:id="rId19"/>
    <p:sldId id="353" r:id="rId20"/>
    <p:sldId id="355" r:id="rId21"/>
    <p:sldId id="356" r:id="rId22"/>
    <p:sldId id="357" r:id="rId23"/>
    <p:sldId id="346" r:id="rId24"/>
  </p:sldIdLst>
  <p:sldSz cx="9144000" cy="6858000" type="screen4x3"/>
  <p:notesSz cx="7023100" cy="93091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364" autoAdjust="0"/>
  </p:normalViewPr>
  <p:slideViewPr>
    <p:cSldViewPr snapToGrid="0">
      <p:cViewPr varScale="1">
        <p:scale>
          <a:sx n="84" d="100"/>
          <a:sy n="84" d="100"/>
        </p:scale>
        <p:origin x="13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C" sz="2128" b="1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noProof="0" dirty="0" smtClean="0">
                <a:solidFill>
                  <a:schemeClr val="tx1"/>
                </a:solidFill>
              </a:rPr>
              <a:t>Nuevos profesionales graduados</a:t>
            </a:r>
            <a:endParaRPr lang="es-EC" noProof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747286997779121"/>
          <c:y val="8.8525431686111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C" sz="2128" b="1" i="0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34498410054512418"/>
          <c:y val="0.26562880091427221"/>
          <c:w val="0.9277741141732283"/>
          <c:h val="0.6899820374015748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69-461F-A9B4-A066381ACFF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69-461F-A9B4-A066381ACFF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369-461F-A9B4-A066381ACFF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369-461F-A9B4-A066381ACFF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369-461F-A9B4-A066381ACF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Administración de Empresas </c:v>
                </c:pt>
                <c:pt idx="1">
                  <c:v>Comercio Exterior</c:v>
                </c:pt>
                <c:pt idx="2">
                  <c:v>Logística</c:v>
                </c:pt>
                <c:pt idx="3">
                  <c:v>Agropecuaria</c:v>
                </c:pt>
                <c:pt idx="4">
                  <c:v>Turismo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61</c:v>
                </c:pt>
                <c:pt idx="1">
                  <c:v>20</c:v>
                </c:pt>
                <c:pt idx="2">
                  <c:v>2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69-461F-A9B4-A066381AC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014927821522308"/>
          <c:y val="0.45991806293608839"/>
          <c:w val="0.32799641631334547"/>
          <c:h val="0.43588965168229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0E459-C931-4584-A3A6-2C9417C1A71E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57092762-8AC8-412C-9D25-34C1983C1798}">
      <dgm:prSet phldrT="[Texto]" custT="1"/>
      <dgm:spPr/>
      <dgm:t>
        <a:bodyPr/>
        <a:lstStyle/>
        <a:p>
          <a:r>
            <a:rPr lang="es-EC" sz="1400" u="none" strike="noStrike" dirty="0" smtClean="0">
              <a:effectLst/>
            </a:rPr>
            <a:t>Diseñar e implementar estrategias para el incremento del índice de graduados. </a:t>
          </a:r>
          <a:endParaRPr lang="es-ES" sz="1400" dirty="0"/>
        </a:p>
      </dgm:t>
    </dgm:pt>
    <dgm:pt modelId="{D50F0BAD-8BD6-475A-92C1-F5755D91B726}" type="parTrans" cxnId="{EB40FCE4-3853-462F-AA94-B991CCD46768}">
      <dgm:prSet/>
      <dgm:spPr/>
      <dgm:t>
        <a:bodyPr/>
        <a:lstStyle/>
        <a:p>
          <a:endParaRPr lang="es-ES"/>
        </a:p>
      </dgm:t>
    </dgm:pt>
    <dgm:pt modelId="{AF673909-12B7-4B42-A821-CE75C9EE2648}" type="sibTrans" cxnId="{EB40FCE4-3853-462F-AA94-B991CCD46768}">
      <dgm:prSet/>
      <dgm:spPr/>
      <dgm:t>
        <a:bodyPr/>
        <a:lstStyle/>
        <a:p>
          <a:endParaRPr lang="es-ES"/>
        </a:p>
      </dgm:t>
    </dgm:pt>
    <dgm:pt modelId="{6C8E5E1B-C8F2-446A-B399-F244C0043F7F}">
      <dgm:prSet phldrT="[Texto]"/>
      <dgm:spPr/>
      <dgm:t>
        <a:bodyPr/>
        <a:lstStyle/>
        <a:p>
          <a:r>
            <a:rPr lang="es-EC" b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 logró la Implementación de diferentes modalidades de Titulación (Logro No. 24)</a:t>
          </a:r>
          <a:endParaRPr lang="es-ES" dirty="0"/>
        </a:p>
      </dgm:t>
    </dgm:pt>
    <dgm:pt modelId="{70ABBA19-1F40-4189-89BE-0E0531F499BC}" type="parTrans" cxnId="{CD6BFD55-2245-4B15-89C0-BC603FA13B21}">
      <dgm:prSet/>
      <dgm:spPr/>
      <dgm:t>
        <a:bodyPr/>
        <a:lstStyle/>
        <a:p>
          <a:endParaRPr lang="es-ES"/>
        </a:p>
      </dgm:t>
    </dgm:pt>
    <dgm:pt modelId="{887BF543-49F7-47B6-B560-5E3B1AC5F569}" type="sibTrans" cxnId="{CD6BFD55-2245-4B15-89C0-BC603FA13B21}">
      <dgm:prSet/>
      <dgm:spPr/>
      <dgm:t>
        <a:bodyPr/>
        <a:lstStyle/>
        <a:p>
          <a:endParaRPr lang="es-ES"/>
        </a:p>
      </dgm:t>
    </dgm:pt>
    <dgm:pt modelId="{8920D448-EF4C-43A8-B661-4F951A97B5A3}">
      <dgm:prSet phldrT="[Texto]" custT="1"/>
      <dgm:spPr/>
      <dgm:t>
        <a:bodyPr/>
        <a:lstStyle/>
        <a:p>
          <a:r>
            <a:rPr lang="es-EC" sz="1400" u="none" strike="noStrike" dirty="0" smtClean="0">
              <a:effectLst/>
            </a:rPr>
            <a:t>Suscribir e implementar Convenios de Cooperación Interinstitucional para movilidad docente y estudiantil. </a:t>
          </a:r>
          <a:endParaRPr lang="es-ES" sz="1400" dirty="0"/>
        </a:p>
      </dgm:t>
    </dgm:pt>
    <dgm:pt modelId="{AB69DC40-E9EE-4B6D-A279-C60760C08043}" type="parTrans" cxnId="{296E3E77-D3E4-4A0B-92AB-07D89FBA6FD1}">
      <dgm:prSet/>
      <dgm:spPr/>
      <dgm:t>
        <a:bodyPr/>
        <a:lstStyle/>
        <a:p>
          <a:endParaRPr lang="es-ES"/>
        </a:p>
      </dgm:t>
    </dgm:pt>
    <dgm:pt modelId="{75EA2366-DF4E-46FC-A3AA-5BF133C7C443}" type="sibTrans" cxnId="{296E3E77-D3E4-4A0B-92AB-07D89FBA6FD1}">
      <dgm:prSet/>
      <dgm:spPr/>
      <dgm:t>
        <a:bodyPr/>
        <a:lstStyle/>
        <a:p>
          <a:endParaRPr lang="es-ES"/>
        </a:p>
      </dgm:t>
    </dgm:pt>
    <dgm:pt modelId="{70A99C9C-F044-434C-9D62-571449A4A4AA}">
      <dgm:prSet phldrT="[Texto]"/>
      <dgm:spPr/>
      <dgm:t>
        <a:bodyPr/>
        <a:lstStyle/>
        <a:p>
          <a:r>
            <a:rPr lang="es-EC" b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 promovió la movilidad docente y estudiantil (Logro No. 25).</a:t>
          </a:r>
          <a:endParaRPr lang="es-ES" dirty="0"/>
        </a:p>
      </dgm:t>
    </dgm:pt>
    <dgm:pt modelId="{A35D43F5-9A78-4739-B214-4B4CE2BC29EB}" type="parTrans" cxnId="{91256F4A-D8D9-4B8A-87A9-6F572D79B6AA}">
      <dgm:prSet/>
      <dgm:spPr/>
      <dgm:t>
        <a:bodyPr/>
        <a:lstStyle/>
        <a:p>
          <a:endParaRPr lang="es-ES"/>
        </a:p>
      </dgm:t>
    </dgm:pt>
    <dgm:pt modelId="{9BFB7E3B-2DB9-43F9-971D-13E3F78BC931}" type="sibTrans" cxnId="{91256F4A-D8D9-4B8A-87A9-6F572D79B6AA}">
      <dgm:prSet/>
      <dgm:spPr/>
      <dgm:t>
        <a:bodyPr/>
        <a:lstStyle/>
        <a:p>
          <a:endParaRPr lang="es-ES"/>
        </a:p>
      </dgm:t>
    </dgm:pt>
    <dgm:pt modelId="{45E77A1D-C3D2-4EE8-BD3C-34F20CF1E395}">
      <dgm:prSet phldrT="[Texto]" custT="1"/>
      <dgm:spPr/>
      <dgm:t>
        <a:bodyPr/>
        <a:lstStyle/>
        <a:p>
          <a:r>
            <a:rPr lang="es-EC" sz="1400" u="none" strike="noStrike" dirty="0" smtClean="0">
              <a:effectLst/>
            </a:rPr>
            <a:t>Promover convenios con universidades nacionales e internacionales, para estudios doctorales. </a:t>
          </a:r>
          <a:endParaRPr lang="es-ES" sz="1400" dirty="0"/>
        </a:p>
      </dgm:t>
    </dgm:pt>
    <dgm:pt modelId="{40E7F3EB-6B27-417E-BBCD-713852E7C346}" type="parTrans" cxnId="{9515EE1C-B984-4895-9E14-8C5BA635516B}">
      <dgm:prSet/>
      <dgm:spPr/>
      <dgm:t>
        <a:bodyPr/>
        <a:lstStyle/>
        <a:p>
          <a:endParaRPr lang="es-ES"/>
        </a:p>
      </dgm:t>
    </dgm:pt>
    <dgm:pt modelId="{6D575EE3-6013-4A27-B50B-C3ECA3554B59}" type="sibTrans" cxnId="{9515EE1C-B984-4895-9E14-8C5BA635516B}">
      <dgm:prSet/>
      <dgm:spPr/>
      <dgm:t>
        <a:bodyPr/>
        <a:lstStyle/>
        <a:p>
          <a:endParaRPr lang="es-ES"/>
        </a:p>
      </dgm:t>
    </dgm:pt>
    <dgm:pt modelId="{F4CE739B-FBBF-484C-9DBE-8FBD3F80B241}">
      <dgm:prSet phldrT="[Texto]"/>
      <dgm:spPr/>
      <dgm:t>
        <a:bodyPr/>
        <a:lstStyle/>
        <a:p>
          <a:r>
            <a:rPr lang="es-EC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Visita delegación de Universidad Nacional de Rosario - Argentina, con el fin de promover, promocionar y vincular programas de posgrado.</a:t>
          </a:r>
          <a:endParaRPr lang="es-ES" dirty="0"/>
        </a:p>
      </dgm:t>
    </dgm:pt>
    <dgm:pt modelId="{9A3B1601-4394-454E-B28A-8FE29D188C9C}" type="parTrans" cxnId="{32B3D62C-2F85-40D1-95A7-C47EF1DF60A0}">
      <dgm:prSet/>
      <dgm:spPr/>
      <dgm:t>
        <a:bodyPr/>
        <a:lstStyle/>
        <a:p>
          <a:endParaRPr lang="es-ES"/>
        </a:p>
      </dgm:t>
    </dgm:pt>
    <dgm:pt modelId="{626ABF77-A953-469A-B72F-F332733865BA}" type="sibTrans" cxnId="{32B3D62C-2F85-40D1-95A7-C47EF1DF60A0}">
      <dgm:prSet/>
      <dgm:spPr/>
      <dgm:t>
        <a:bodyPr/>
        <a:lstStyle/>
        <a:p>
          <a:endParaRPr lang="es-ES"/>
        </a:p>
      </dgm:t>
    </dgm:pt>
    <dgm:pt modelId="{92DFF3A1-AF37-4DAC-8F07-4BA475BB3AD4}">
      <dgm:prSet custT="1"/>
      <dgm:spPr/>
      <dgm:t>
        <a:bodyPr/>
        <a:lstStyle/>
        <a:p>
          <a:r>
            <a:rPr lang="es-EC" sz="1400" u="none" strike="noStrike" dirty="0" smtClean="0">
              <a:effectLst/>
            </a:rPr>
            <a:t>Considerar programas de Posgrado en Proyectos, Innovación e Investigación Científica.</a:t>
          </a:r>
          <a:endParaRPr lang="es-ES" sz="1400" dirty="0"/>
        </a:p>
      </dgm:t>
    </dgm:pt>
    <dgm:pt modelId="{F2813AE8-BC49-4CEC-B8CE-CD203451C12C}" type="parTrans" cxnId="{9A2E6BD5-87F4-404B-A870-83DA13A0EC3D}">
      <dgm:prSet/>
      <dgm:spPr/>
      <dgm:t>
        <a:bodyPr/>
        <a:lstStyle/>
        <a:p>
          <a:endParaRPr lang="es-ES"/>
        </a:p>
      </dgm:t>
    </dgm:pt>
    <dgm:pt modelId="{24EA6224-86C5-4C62-BDC6-CE3A9757AF5A}" type="sibTrans" cxnId="{9A2E6BD5-87F4-404B-A870-83DA13A0EC3D}">
      <dgm:prSet/>
      <dgm:spPr/>
      <dgm:t>
        <a:bodyPr/>
        <a:lstStyle/>
        <a:p>
          <a:endParaRPr lang="es-ES"/>
        </a:p>
      </dgm:t>
    </dgm:pt>
    <dgm:pt modelId="{E9A8DD5E-7CD1-4D63-92E6-78018B4B1E7F}">
      <dgm:prSet/>
      <dgm:spPr/>
      <dgm:t>
        <a:bodyPr/>
        <a:lstStyle/>
        <a:p>
          <a:r>
            <a:rPr lang="es-EC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 promovió la nueva oferta académica en posgrado (Logro No. 39).</a:t>
          </a:r>
          <a:endParaRPr lang="es-ES" dirty="0"/>
        </a:p>
      </dgm:t>
    </dgm:pt>
    <dgm:pt modelId="{80EFBDDA-A15E-4459-89BC-BD230728C4A7}" type="parTrans" cxnId="{B0D182A8-093A-426A-B2FE-6046090FFF4B}">
      <dgm:prSet/>
      <dgm:spPr/>
      <dgm:t>
        <a:bodyPr/>
        <a:lstStyle/>
        <a:p>
          <a:endParaRPr lang="es-ES"/>
        </a:p>
      </dgm:t>
    </dgm:pt>
    <dgm:pt modelId="{21E5FEDB-CB1A-48BE-AA1E-4D65955C20EA}" type="sibTrans" cxnId="{B0D182A8-093A-426A-B2FE-6046090FFF4B}">
      <dgm:prSet/>
      <dgm:spPr/>
      <dgm:t>
        <a:bodyPr/>
        <a:lstStyle/>
        <a:p>
          <a:endParaRPr lang="es-ES"/>
        </a:p>
      </dgm:t>
    </dgm:pt>
    <dgm:pt modelId="{3523F0FC-A9D3-4376-8FCB-3CC9047B9F17}">
      <dgm:prSet/>
      <dgm:spPr/>
      <dgm:t>
        <a:bodyPr/>
        <a:lstStyle/>
        <a:p>
          <a:r>
            <a:rPr lang="pt-BR" b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Entrega de seis becas a docentes titulares (Logro No. 26).</a:t>
          </a:r>
          <a:endParaRPr lang="es-ES" dirty="0"/>
        </a:p>
      </dgm:t>
    </dgm:pt>
    <dgm:pt modelId="{BAB72173-49D2-4B5E-A1E4-6ECB34E2FE42}" type="parTrans" cxnId="{085D6102-EC20-4074-95B7-232FB4BADD40}">
      <dgm:prSet/>
      <dgm:spPr/>
      <dgm:t>
        <a:bodyPr/>
        <a:lstStyle/>
        <a:p>
          <a:endParaRPr lang="es-ES"/>
        </a:p>
      </dgm:t>
    </dgm:pt>
    <dgm:pt modelId="{A6E83FCD-97FC-460C-BFF6-18C8281A0C87}" type="sibTrans" cxnId="{085D6102-EC20-4074-95B7-232FB4BADD40}">
      <dgm:prSet/>
      <dgm:spPr/>
      <dgm:t>
        <a:bodyPr/>
        <a:lstStyle/>
        <a:p>
          <a:endParaRPr lang="es-ES"/>
        </a:p>
      </dgm:t>
    </dgm:pt>
    <dgm:pt modelId="{042756FB-C5A2-4322-81DB-BA9F34F965E9}">
      <dgm:prSet custT="1"/>
      <dgm:spPr/>
      <dgm:t>
        <a:bodyPr/>
        <a:lstStyle/>
        <a:p>
          <a:r>
            <a:rPr lang="es-EC" sz="1400" u="none" strike="noStrike" dirty="0" smtClean="0">
              <a:effectLst/>
            </a:rPr>
            <a:t>Considerar el apoyo a docentes para la realización de estudios doctorales. </a:t>
          </a:r>
          <a:endParaRPr lang="es-ES" sz="1400" dirty="0"/>
        </a:p>
      </dgm:t>
    </dgm:pt>
    <dgm:pt modelId="{EF058346-034F-4C16-A546-6F41056B7136}" type="parTrans" cxnId="{5BBC2990-DFCE-4BCF-8360-0FBA3A01AC2D}">
      <dgm:prSet/>
      <dgm:spPr/>
      <dgm:t>
        <a:bodyPr/>
        <a:lstStyle/>
        <a:p>
          <a:endParaRPr lang="es-ES"/>
        </a:p>
      </dgm:t>
    </dgm:pt>
    <dgm:pt modelId="{CA4EC7A6-EA3C-49BC-9CC7-CD4CFFED8282}" type="sibTrans" cxnId="{5BBC2990-DFCE-4BCF-8360-0FBA3A01AC2D}">
      <dgm:prSet/>
      <dgm:spPr/>
      <dgm:t>
        <a:bodyPr/>
        <a:lstStyle/>
        <a:p>
          <a:endParaRPr lang="es-ES"/>
        </a:p>
      </dgm:t>
    </dgm:pt>
    <dgm:pt modelId="{1331AC7E-B4FD-4337-9576-5D70FA70FD16}" type="pres">
      <dgm:prSet presAssocID="{6050E459-C931-4584-A3A6-2C9417C1A7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256F60-6527-4741-91AE-7B71C2EC2210}" type="pres">
      <dgm:prSet presAssocID="{57092762-8AC8-412C-9D25-34C1983C1798}" presName="linNode" presStyleCnt="0"/>
      <dgm:spPr/>
      <dgm:t>
        <a:bodyPr/>
        <a:lstStyle/>
        <a:p>
          <a:endParaRPr lang="es-ES"/>
        </a:p>
      </dgm:t>
    </dgm:pt>
    <dgm:pt modelId="{798FD102-28BD-470C-8269-34F8418642BB}" type="pres">
      <dgm:prSet presAssocID="{57092762-8AC8-412C-9D25-34C1983C179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1EA4DB-73A1-46B4-9C81-9D48DF27873B}" type="pres">
      <dgm:prSet presAssocID="{57092762-8AC8-412C-9D25-34C1983C179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7B4C0F-E5BB-4084-A3B8-C6399DDA4D3D}" type="pres">
      <dgm:prSet presAssocID="{AF673909-12B7-4B42-A821-CE75C9EE2648}" presName="sp" presStyleCnt="0"/>
      <dgm:spPr/>
      <dgm:t>
        <a:bodyPr/>
        <a:lstStyle/>
        <a:p>
          <a:endParaRPr lang="es-ES"/>
        </a:p>
      </dgm:t>
    </dgm:pt>
    <dgm:pt modelId="{2A4813CE-6550-4495-85F3-B7FD83CEF117}" type="pres">
      <dgm:prSet presAssocID="{8920D448-EF4C-43A8-B661-4F951A97B5A3}" presName="linNode" presStyleCnt="0"/>
      <dgm:spPr/>
      <dgm:t>
        <a:bodyPr/>
        <a:lstStyle/>
        <a:p>
          <a:endParaRPr lang="es-ES"/>
        </a:p>
      </dgm:t>
    </dgm:pt>
    <dgm:pt modelId="{7495C891-7CD4-46E4-AF75-6949E253D08F}" type="pres">
      <dgm:prSet presAssocID="{8920D448-EF4C-43A8-B661-4F951A97B5A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3465B0-7825-4C1B-B5B2-9A14AEAF145B}" type="pres">
      <dgm:prSet presAssocID="{8920D448-EF4C-43A8-B661-4F951A97B5A3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BD83ED-8278-415B-A25F-8B385542F448}" type="pres">
      <dgm:prSet presAssocID="{75EA2366-DF4E-46FC-A3AA-5BF133C7C443}" presName="sp" presStyleCnt="0"/>
      <dgm:spPr/>
      <dgm:t>
        <a:bodyPr/>
        <a:lstStyle/>
        <a:p>
          <a:endParaRPr lang="es-ES"/>
        </a:p>
      </dgm:t>
    </dgm:pt>
    <dgm:pt modelId="{46050E65-4608-4A67-9051-8A814B3224DD}" type="pres">
      <dgm:prSet presAssocID="{92DFF3A1-AF37-4DAC-8F07-4BA475BB3AD4}" presName="linNode" presStyleCnt="0"/>
      <dgm:spPr/>
      <dgm:t>
        <a:bodyPr/>
        <a:lstStyle/>
        <a:p>
          <a:endParaRPr lang="es-ES"/>
        </a:p>
      </dgm:t>
    </dgm:pt>
    <dgm:pt modelId="{AB9B98AE-D9E6-4FE5-B2FF-4A0B2851E726}" type="pres">
      <dgm:prSet presAssocID="{92DFF3A1-AF37-4DAC-8F07-4BA475BB3AD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9C9563-58FD-4CCF-89BE-A226A817E570}" type="pres">
      <dgm:prSet presAssocID="{92DFF3A1-AF37-4DAC-8F07-4BA475BB3AD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1D60A3-1F6F-45D4-B50B-29F383A384F4}" type="pres">
      <dgm:prSet presAssocID="{24EA6224-86C5-4C62-BDC6-CE3A9757AF5A}" presName="sp" presStyleCnt="0"/>
      <dgm:spPr/>
      <dgm:t>
        <a:bodyPr/>
        <a:lstStyle/>
        <a:p>
          <a:endParaRPr lang="es-ES"/>
        </a:p>
      </dgm:t>
    </dgm:pt>
    <dgm:pt modelId="{CFC50D70-C7D9-49DC-8A35-DB32ECCD2B54}" type="pres">
      <dgm:prSet presAssocID="{042756FB-C5A2-4322-81DB-BA9F34F965E9}" presName="linNode" presStyleCnt="0"/>
      <dgm:spPr/>
      <dgm:t>
        <a:bodyPr/>
        <a:lstStyle/>
        <a:p>
          <a:endParaRPr lang="es-ES"/>
        </a:p>
      </dgm:t>
    </dgm:pt>
    <dgm:pt modelId="{4AF3FA4D-5C12-428A-BE1E-1F0F1F530D1D}" type="pres">
      <dgm:prSet presAssocID="{042756FB-C5A2-4322-81DB-BA9F34F965E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BC5C94-517C-4BD7-A6DE-E2CC28B725BC}" type="pres">
      <dgm:prSet presAssocID="{042756FB-C5A2-4322-81DB-BA9F34F965E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EBEB29-6040-4ED1-AA63-7E5833B48E40}" type="pres">
      <dgm:prSet presAssocID="{CA4EC7A6-EA3C-49BC-9CC7-CD4CFFED8282}" presName="sp" presStyleCnt="0"/>
      <dgm:spPr/>
      <dgm:t>
        <a:bodyPr/>
        <a:lstStyle/>
        <a:p>
          <a:endParaRPr lang="es-ES"/>
        </a:p>
      </dgm:t>
    </dgm:pt>
    <dgm:pt modelId="{973A1B6B-3E64-43A1-BE56-1B11EF290959}" type="pres">
      <dgm:prSet presAssocID="{45E77A1D-C3D2-4EE8-BD3C-34F20CF1E395}" presName="linNode" presStyleCnt="0"/>
      <dgm:spPr/>
      <dgm:t>
        <a:bodyPr/>
        <a:lstStyle/>
        <a:p>
          <a:endParaRPr lang="es-ES"/>
        </a:p>
      </dgm:t>
    </dgm:pt>
    <dgm:pt modelId="{D6BF9034-BF9D-46A1-A5D7-38D691F2DE1E}" type="pres">
      <dgm:prSet presAssocID="{45E77A1D-C3D2-4EE8-BD3C-34F20CF1E39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61B06C-9440-4D4D-844A-992BE2445ADC}" type="pres">
      <dgm:prSet presAssocID="{45E77A1D-C3D2-4EE8-BD3C-34F20CF1E39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256F4A-D8D9-4B8A-87A9-6F572D79B6AA}" srcId="{8920D448-EF4C-43A8-B661-4F951A97B5A3}" destId="{70A99C9C-F044-434C-9D62-571449A4A4AA}" srcOrd="0" destOrd="0" parTransId="{A35D43F5-9A78-4739-B214-4B4CE2BC29EB}" sibTransId="{9BFB7E3B-2DB9-43F9-971D-13E3F78BC931}"/>
    <dgm:cxn modelId="{32B3D62C-2F85-40D1-95A7-C47EF1DF60A0}" srcId="{45E77A1D-C3D2-4EE8-BD3C-34F20CF1E395}" destId="{F4CE739B-FBBF-484C-9DBE-8FBD3F80B241}" srcOrd="0" destOrd="0" parTransId="{9A3B1601-4394-454E-B28A-8FE29D188C9C}" sibTransId="{626ABF77-A953-469A-B72F-F332733865BA}"/>
    <dgm:cxn modelId="{9515EE1C-B984-4895-9E14-8C5BA635516B}" srcId="{6050E459-C931-4584-A3A6-2C9417C1A71E}" destId="{45E77A1D-C3D2-4EE8-BD3C-34F20CF1E395}" srcOrd="4" destOrd="0" parTransId="{40E7F3EB-6B27-417E-BBCD-713852E7C346}" sibTransId="{6D575EE3-6013-4A27-B50B-C3ECA3554B59}"/>
    <dgm:cxn modelId="{B0D182A8-093A-426A-B2FE-6046090FFF4B}" srcId="{92DFF3A1-AF37-4DAC-8F07-4BA475BB3AD4}" destId="{E9A8DD5E-7CD1-4D63-92E6-78018B4B1E7F}" srcOrd="0" destOrd="0" parTransId="{80EFBDDA-A15E-4459-89BC-BD230728C4A7}" sibTransId="{21E5FEDB-CB1A-48BE-AA1E-4D65955C20EA}"/>
    <dgm:cxn modelId="{7A1E410D-5267-4C4E-9992-CBAC2170B99F}" type="presOf" srcId="{6050E459-C931-4584-A3A6-2C9417C1A71E}" destId="{1331AC7E-B4FD-4337-9576-5D70FA70FD16}" srcOrd="0" destOrd="0" presId="urn:microsoft.com/office/officeart/2005/8/layout/vList5"/>
    <dgm:cxn modelId="{EB40FCE4-3853-462F-AA94-B991CCD46768}" srcId="{6050E459-C931-4584-A3A6-2C9417C1A71E}" destId="{57092762-8AC8-412C-9D25-34C1983C1798}" srcOrd="0" destOrd="0" parTransId="{D50F0BAD-8BD6-475A-92C1-F5755D91B726}" sibTransId="{AF673909-12B7-4B42-A821-CE75C9EE2648}"/>
    <dgm:cxn modelId="{9A2E6BD5-87F4-404B-A870-83DA13A0EC3D}" srcId="{6050E459-C931-4584-A3A6-2C9417C1A71E}" destId="{92DFF3A1-AF37-4DAC-8F07-4BA475BB3AD4}" srcOrd="2" destOrd="0" parTransId="{F2813AE8-BC49-4CEC-B8CE-CD203451C12C}" sibTransId="{24EA6224-86C5-4C62-BDC6-CE3A9757AF5A}"/>
    <dgm:cxn modelId="{7D6503B3-305A-431C-88FA-C2B71C5B353E}" type="presOf" srcId="{3523F0FC-A9D3-4376-8FCB-3CC9047B9F17}" destId="{14BC5C94-517C-4BD7-A6DE-E2CC28B725BC}" srcOrd="0" destOrd="0" presId="urn:microsoft.com/office/officeart/2005/8/layout/vList5"/>
    <dgm:cxn modelId="{95CAA28C-0B27-4452-99F7-2ABF8816B787}" type="presOf" srcId="{6C8E5E1B-C8F2-446A-B399-F244C0043F7F}" destId="{F91EA4DB-73A1-46B4-9C81-9D48DF27873B}" srcOrd="0" destOrd="0" presId="urn:microsoft.com/office/officeart/2005/8/layout/vList5"/>
    <dgm:cxn modelId="{23FA1D69-21DC-47DB-8216-8FDFCB925E58}" type="presOf" srcId="{57092762-8AC8-412C-9D25-34C1983C1798}" destId="{798FD102-28BD-470C-8269-34F8418642BB}" srcOrd="0" destOrd="0" presId="urn:microsoft.com/office/officeart/2005/8/layout/vList5"/>
    <dgm:cxn modelId="{179C4698-038A-4CE2-A578-762A7514AD07}" type="presOf" srcId="{45E77A1D-C3D2-4EE8-BD3C-34F20CF1E395}" destId="{D6BF9034-BF9D-46A1-A5D7-38D691F2DE1E}" srcOrd="0" destOrd="0" presId="urn:microsoft.com/office/officeart/2005/8/layout/vList5"/>
    <dgm:cxn modelId="{CD6BFD55-2245-4B15-89C0-BC603FA13B21}" srcId="{57092762-8AC8-412C-9D25-34C1983C1798}" destId="{6C8E5E1B-C8F2-446A-B399-F244C0043F7F}" srcOrd="0" destOrd="0" parTransId="{70ABBA19-1F40-4189-89BE-0E0531F499BC}" sibTransId="{887BF543-49F7-47B6-B560-5E3B1AC5F569}"/>
    <dgm:cxn modelId="{5BBC2990-DFCE-4BCF-8360-0FBA3A01AC2D}" srcId="{6050E459-C931-4584-A3A6-2C9417C1A71E}" destId="{042756FB-C5A2-4322-81DB-BA9F34F965E9}" srcOrd="3" destOrd="0" parTransId="{EF058346-034F-4C16-A546-6F41056B7136}" sibTransId="{CA4EC7A6-EA3C-49BC-9CC7-CD4CFFED8282}"/>
    <dgm:cxn modelId="{C19EB207-8889-4F22-94F8-F223C7A04377}" type="presOf" srcId="{042756FB-C5A2-4322-81DB-BA9F34F965E9}" destId="{4AF3FA4D-5C12-428A-BE1E-1F0F1F530D1D}" srcOrd="0" destOrd="0" presId="urn:microsoft.com/office/officeart/2005/8/layout/vList5"/>
    <dgm:cxn modelId="{296E3E77-D3E4-4A0B-92AB-07D89FBA6FD1}" srcId="{6050E459-C931-4584-A3A6-2C9417C1A71E}" destId="{8920D448-EF4C-43A8-B661-4F951A97B5A3}" srcOrd="1" destOrd="0" parTransId="{AB69DC40-E9EE-4B6D-A279-C60760C08043}" sibTransId="{75EA2366-DF4E-46FC-A3AA-5BF133C7C443}"/>
    <dgm:cxn modelId="{2CDD45FA-C566-45EF-A8A4-5E52C8AFD952}" type="presOf" srcId="{E9A8DD5E-7CD1-4D63-92E6-78018B4B1E7F}" destId="{E99C9563-58FD-4CCF-89BE-A226A817E570}" srcOrd="0" destOrd="0" presId="urn:microsoft.com/office/officeart/2005/8/layout/vList5"/>
    <dgm:cxn modelId="{3BEE0C48-357C-42CF-994A-4922C6136FDE}" type="presOf" srcId="{70A99C9C-F044-434C-9D62-571449A4A4AA}" destId="{283465B0-7825-4C1B-B5B2-9A14AEAF145B}" srcOrd="0" destOrd="0" presId="urn:microsoft.com/office/officeart/2005/8/layout/vList5"/>
    <dgm:cxn modelId="{085D6102-EC20-4074-95B7-232FB4BADD40}" srcId="{042756FB-C5A2-4322-81DB-BA9F34F965E9}" destId="{3523F0FC-A9D3-4376-8FCB-3CC9047B9F17}" srcOrd="0" destOrd="0" parTransId="{BAB72173-49D2-4B5E-A1E4-6ECB34E2FE42}" sibTransId="{A6E83FCD-97FC-460C-BFF6-18C8281A0C87}"/>
    <dgm:cxn modelId="{3C4B7FB7-652E-4C0F-9580-5FB53B14EF73}" type="presOf" srcId="{8920D448-EF4C-43A8-B661-4F951A97B5A3}" destId="{7495C891-7CD4-46E4-AF75-6949E253D08F}" srcOrd="0" destOrd="0" presId="urn:microsoft.com/office/officeart/2005/8/layout/vList5"/>
    <dgm:cxn modelId="{D95F92AC-6147-462B-9AE0-A6F206EA00B2}" type="presOf" srcId="{92DFF3A1-AF37-4DAC-8F07-4BA475BB3AD4}" destId="{AB9B98AE-D9E6-4FE5-B2FF-4A0B2851E726}" srcOrd="0" destOrd="0" presId="urn:microsoft.com/office/officeart/2005/8/layout/vList5"/>
    <dgm:cxn modelId="{73CD7399-6925-46E9-B9EF-96BFF7BDBAE6}" type="presOf" srcId="{F4CE739B-FBBF-484C-9DBE-8FBD3F80B241}" destId="{0B61B06C-9440-4D4D-844A-992BE2445ADC}" srcOrd="0" destOrd="0" presId="urn:microsoft.com/office/officeart/2005/8/layout/vList5"/>
    <dgm:cxn modelId="{000F110E-7F3E-42EF-BA19-33D98A2B7C9E}" type="presParOf" srcId="{1331AC7E-B4FD-4337-9576-5D70FA70FD16}" destId="{DC256F60-6527-4741-91AE-7B71C2EC2210}" srcOrd="0" destOrd="0" presId="urn:microsoft.com/office/officeart/2005/8/layout/vList5"/>
    <dgm:cxn modelId="{CA8E0732-7DBC-4200-9D2C-039927DD6EE9}" type="presParOf" srcId="{DC256F60-6527-4741-91AE-7B71C2EC2210}" destId="{798FD102-28BD-470C-8269-34F8418642BB}" srcOrd="0" destOrd="0" presId="urn:microsoft.com/office/officeart/2005/8/layout/vList5"/>
    <dgm:cxn modelId="{FB22B4A0-F3F8-4D4F-B9B0-6685926DE947}" type="presParOf" srcId="{DC256F60-6527-4741-91AE-7B71C2EC2210}" destId="{F91EA4DB-73A1-46B4-9C81-9D48DF27873B}" srcOrd="1" destOrd="0" presId="urn:microsoft.com/office/officeart/2005/8/layout/vList5"/>
    <dgm:cxn modelId="{20FB202C-587F-402D-A093-794E08B90FEC}" type="presParOf" srcId="{1331AC7E-B4FD-4337-9576-5D70FA70FD16}" destId="{517B4C0F-E5BB-4084-A3B8-C6399DDA4D3D}" srcOrd="1" destOrd="0" presId="urn:microsoft.com/office/officeart/2005/8/layout/vList5"/>
    <dgm:cxn modelId="{C8206AB5-3AB0-4A62-80AD-90744856A9B2}" type="presParOf" srcId="{1331AC7E-B4FD-4337-9576-5D70FA70FD16}" destId="{2A4813CE-6550-4495-85F3-B7FD83CEF117}" srcOrd="2" destOrd="0" presId="urn:microsoft.com/office/officeart/2005/8/layout/vList5"/>
    <dgm:cxn modelId="{B058AA8A-B965-4255-9866-7F063D030A11}" type="presParOf" srcId="{2A4813CE-6550-4495-85F3-B7FD83CEF117}" destId="{7495C891-7CD4-46E4-AF75-6949E253D08F}" srcOrd="0" destOrd="0" presId="urn:microsoft.com/office/officeart/2005/8/layout/vList5"/>
    <dgm:cxn modelId="{938422E7-EE36-4D0C-93BB-F931369321B4}" type="presParOf" srcId="{2A4813CE-6550-4495-85F3-B7FD83CEF117}" destId="{283465B0-7825-4C1B-B5B2-9A14AEAF145B}" srcOrd="1" destOrd="0" presId="urn:microsoft.com/office/officeart/2005/8/layout/vList5"/>
    <dgm:cxn modelId="{9784E0B9-D04D-445F-B584-50E2BB1535E9}" type="presParOf" srcId="{1331AC7E-B4FD-4337-9576-5D70FA70FD16}" destId="{40BD83ED-8278-415B-A25F-8B385542F448}" srcOrd="3" destOrd="0" presId="urn:microsoft.com/office/officeart/2005/8/layout/vList5"/>
    <dgm:cxn modelId="{7C9EB067-EC11-4B3E-9E70-423436F57FF5}" type="presParOf" srcId="{1331AC7E-B4FD-4337-9576-5D70FA70FD16}" destId="{46050E65-4608-4A67-9051-8A814B3224DD}" srcOrd="4" destOrd="0" presId="urn:microsoft.com/office/officeart/2005/8/layout/vList5"/>
    <dgm:cxn modelId="{C9521F0C-F6C0-4C47-8516-3CA019D8B34C}" type="presParOf" srcId="{46050E65-4608-4A67-9051-8A814B3224DD}" destId="{AB9B98AE-D9E6-4FE5-B2FF-4A0B2851E726}" srcOrd="0" destOrd="0" presId="urn:microsoft.com/office/officeart/2005/8/layout/vList5"/>
    <dgm:cxn modelId="{6B025466-2000-4DC8-B5E1-98997D80DAAC}" type="presParOf" srcId="{46050E65-4608-4A67-9051-8A814B3224DD}" destId="{E99C9563-58FD-4CCF-89BE-A226A817E570}" srcOrd="1" destOrd="0" presId="urn:microsoft.com/office/officeart/2005/8/layout/vList5"/>
    <dgm:cxn modelId="{A988030C-E65E-482C-A264-63955A02CA6E}" type="presParOf" srcId="{1331AC7E-B4FD-4337-9576-5D70FA70FD16}" destId="{A21D60A3-1F6F-45D4-B50B-29F383A384F4}" srcOrd="5" destOrd="0" presId="urn:microsoft.com/office/officeart/2005/8/layout/vList5"/>
    <dgm:cxn modelId="{1E6F401D-45B3-4152-981B-9A5B14B1A719}" type="presParOf" srcId="{1331AC7E-B4FD-4337-9576-5D70FA70FD16}" destId="{CFC50D70-C7D9-49DC-8A35-DB32ECCD2B54}" srcOrd="6" destOrd="0" presId="urn:microsoft.com/office/officeart/2005/8/layout/vList5"/>
    <dgm:cxn modelId="{30D3845F-59BF-49A4-822C-8E14AE8A2268}" type="presParOf" srcId="{CFC50D70-C7D9-49DC-8A35-DB32ECCD2B54}" destId="{4AF3FA4D-5C12-428A-BE1E-1F0F1F530D1D}" srcOrd="0" destOrd="0" presId="urn:microsoft.com/office/officeart/2005/8/layout/vList5"/>
    <dgm:cxn modelId="{E6AE7E03-B38C-4EA0-85C0-E587A567A114}" type="presParOf" srcId="{CFC50D70-C7D9-49DC-8A35-DB32ECCD2B54}" destId="{14BC5C94-517C-4BD7-A6DE-E2CC28B725BC}" srcOrd="1" destOrd="0" presId="urn:microsoft.com/office/officeart/2005/8/layout/vList5"/>
    <dgm:cxn modelId="{A5FCF8BF-B7F4-47ED-9FA4-1CCE08270B4A}" type="presParOf" srcId="{1331AC7E-B4FD-4337-9576-5D70FA70FD16}" destId="{90EBEB29-6040-4ED1-AA63-7E5833B48E40}" srcOrd="7" destOrd="0" presId="urn:microsoft.com/office/officeart/2005/8/layout/vList5"/>
    <dgm:cxn modelId="{727CEE7A-E45C-476D-9D7F-A9CA7C6AAF4E}" type="presParOf" srcId="{1331AC7E-B4FD-4337-9576-5D70FA70FD16}" destId="{973A1B6B-3E64-43A1-BE56-1B11EF290959}" srcOrd="8" destOrd="0" presId="urn:microsoft.com/office/officeart/2005/8/layout/vList5"/>
    <dgm:cxn modelId="{0F1C6651-B863-4985-B72A-833E99F94B2B}" type="presParOf" srcId="{973A1B6B-3E64-43A1-BE56-1B11EF290959}" destId="{D6BF9034-BF9D-46A1-A5D7-38D691F2DE1E}" srcOrd="0" destOrd="0" presId="urn:microsoft.com/office/officeart/2005/8/layout/vList5"/>
    <dgm:cxn modelId="{0299458B-32EE-4880-B70F-6DD0BCA2DBA9}" type="presParOf" srcId="{973A1B6B-3E64-43A1-BE56-1B11EF290959}" destId="{0B61B06C-9440-4D4D-844A-992BE2445A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EA4DB-73A1-46B4-9C81-9D48DF27873B}">
      <dsp:nvSpPr>
        <dsp:cNvPr id="0" name=""/>
        <dsp:cNvSpPr/>
      </dsp:nvSpPr>
      <dsp:spPr>
        <a:xfrm rot="5400000">
          <a:off x="5542307" y="-2324599"/>
          <a:ext cx="722287" cy="555618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 logró la Implementación de diferentes modalidades de Titulación (Logro No. 24)</a:t>
          </a:r>
          <a:endParaRPr lang="es-ES" sz="1300" kern="1200" dirty="0"/>
        </a:p>
      </dsp:txBody>
      <dsp:txXfrm rot="-5400000">
        <a:off x="3125357" y="127610"/>
        <a:ext cx="5520930" cy="651769"/>
      </dsp:txXfrm>
    </dsp:sp>
    <dsp:sp modelId="{798FD102-28BD-470C-8269-34F8418642BB}">
      <dsp:nvSpPr>
        <dsp:cNvPr id="0" name=""/>
        <dsp:cNvSpPr/>
      </dsp:nvSpPr>
      <dsp:spPr>
        <a:xfrm>
          <a:off x="0" y="2064"/>
          <a:ext cx="3125356" cy="902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u="none" strike="noStrike" kern="1200" dirty="0" smtClean="0">
              <a:effectLst/>
            </a:rPr>
            <a:t>Diseñar e implementar estrategias para el incremento del índice de graduados. </a:t>
          </a:r>
          <a:endParaRPr lang="es-ES" sz="1400" kern="1200" dirty="0"/>
        </a:p>
      </dsp:txBody>
      <dsp:txXfrm>
        <a:off x="44074" y="46138"/>
        <a:ext cx="3037208" cy="814711"/>
      </dsp:txXfrm>
    </dsp:sp>
    <dsp:sp modelId="{283465B0-7825-4C1B-B5B2-9A14AEAF145B}">
      <dsp:nvSpPr>
        <dsp:cNvPr id="0" name=""/>
        <dsp:cNvSpPr/>
      </dsp:nvSpPr>
      <dsp:spPr>
        <a:xfrm rot="5400000">
          <a:off x="5542307" y="-1376597"/>
          <a:ext cx="722287" cy="555618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 promovió la movilidad docente y estudiantil (Logro No. 25).</a:t>
          </a:r>
          <a:endParaRPr lang="es-ES" sz="1300" kern="1200" dirty="0"/>
        </a:p>
      </dsp:txBody>
      <dsp:txXfrm rot="-5400000">
        <a:off x="3125357" y="1075612"/>
        <a:ext cx="5520930" cy="651769"/>
      </dsp:txXfrm>
    </dsp:sp>
    <dsp:sp modelId="{7495C891-7CD4-46E4-AF75-6949E253D08F}">
      <dsp:nvSpPr>
        <dsp:cNvPr id="0" name=""/>
        <dsp:cNvSpPr/>
      </dsp:nvSpPr>
      <dsp:spPr>
        <a:xfrm>
          <a:off x="0" y="950067"/>
          <a:ext cx="3125356" cy="902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u="none" strike="noStrike" kern="1200" dirty="0" smtClean="0">
              <a:effectLst/>
            </a:rPr>
            <a:t>Suscribir e implementar Convenios de Cooperación Interinstitucional para movilidad docente y estudiantil. </a:t>
          </a:r>
          <a:endParaRPr lang="es-ES" sz="1400" kern="1200" dirty="0"/>
        </a:p>
      </dsp:txBody>
      <dsp:txXfrm>
        <a:off x="44074" y="994141"/>
        <a:ext cx="3037208" cy="814711"/>
      </dsp:txXfrm>
    </dsp:sp>
    <dsp:sp modelId="{E99C9563-58FD-4CCF-89BE-A226A817E570}">
      <dsp:nvSpPr>
        <dsp:cNvPr id="0" name=""/>
        <dsp:cNvSpPr/>
      </dsp:nvSpPr>
      <dsp:spPr>
        <a:xfrm rot="5400000">
          <a:off x="5542307" y="-428594"/>
          <a:ext cx="722287" cy="555618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 promovió la nueva oferta académica en posgrado (Logro No. 39).</a:t>
          </a:r>
          <a:endParaRPr lang="es-ES" sz="1300" kern="1200" dirty="0"/>
        </a:p>
      </dsp:txBody>
      <dsp:txXfrm rot="-5400000">
        <a:off x="3125357" y="2023615"/>
        <a:ext cx="5520930" cy="651769"/>
      </dsp:txXfrm>
    </dsp:sp>
    <dsp:sp modelId="{AB9B98AE-D9E6-4FE5-B2FF-4A0B2851E726}">
      <dsp:nvSpPr>
        <dsp:cNvPr id="0" name=""/>
        <dsp:cNvSpPr/>
      </dsp:nvSpPr>
      <dsp:spPr>
        <a:xfrm>
          <a:off x="0" y="1898070"/>
          <a:ext cx="3125356" cy="902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u="none" strike="noStrike" kern="1200" dirty="0" smtClean="0">
              <a:effectLst/>
            </a:rPr>
            <a:t>Considerar programas de Posgrado en Proyectos, Innovación e Investigación Científica.</a:t>
          </a:r>
          <a:endParaRPr lang="es-ES" sz="1400" kern="1200" dirty="0"/>
        </a:p>
      </dsp:txBody>
      <dsp:txXfrm>
        <a:off x="44074" y="1942144"/>
        <a:ext cx="3037208" cy="814711"/>
      </dsp:txXfrm>
    </dsp:sp>
    <dsp:sp modelId="{14BC5C94-517C-4BD7-A6DE-E2CC28B725BC}">
      <dsp:nvSpPr>
        <dsp:cNvPr id="0" name=""/>
        <dsp:cNvSpPr/>
      </dsp:nvSpPr>
      <dsp:spPr>
        <a:xfrm rot="5400000">
          <a:off x="5542307" y="519407"/>
          <a:ext cx="722287" cy="555618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Entrega de seis becas a docentes titulares (Logro No. 26).</a:t>
          </a:r>
          <a:endParaRPr lang="es-ES" sz="1300" kern="1200" dirty="0"/>
        </a:p>
      </dsp:txBody>
      <dsp:txXfrm rot="-5400000">
        <a:off x="3125357" y="2971617"/>
        <a:ext cx="5520930" cy="651769"/>
      </dsp:txXfrm>
    </dsp:sp>
    <dsp:sp modelId="{4AF3FA4D-5C12-428A-BE1E-1F0F1F530D1D}">
      <dsp:nvSpPr>
        <dsp:cNvPr id="0" name=""/>
        <dsp:cNvSpPr/>
      </dsp:nvSpPr>
      <dsp:spPr>
        <a:xfrm>
          <a:off x="0" y="2846072"/>
          <a:ext cx="3125356" cy="902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u="none" strike="noStrike" kern="1200" dirty="0" smtClean="0">
              <a:effectLst/>
            </a:rPr>
            <a:t>Considerar el apoyo a docentes para la realización de estudios doctorales. </a:t>
          </a:r>
          <a:endParaRPr lang="es-ES" sz="1400" kern="1200" dirty="0"/>
        </a:p>
      </dsp:txBody>
      <dsp:txXfrm>
        <a:off x="44074" y="2890146"/>
        <a:ext cx="3037208" cy="814711"/>
      </dsp:txXfrm>
    </dsp:sp>
    <dsp:sp modelId="{0B61B06C-9440-4D4D-844A-992BE2445ADC}">
      <dsp:nvSpPr>
        <dsp:cNvPr id="0" name=""/>
        <dsp:cNvSpPr/>
      </dsp:nvSpPr>
      <dsp:spPr>
        <a:xfrm rot="5400000">
          <a:off x="5542307" y="1467410"/>
          <a:ext cx="722287" cy="555618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Visita delegación de Universidad Nacional de Rosario - Argentina, con el fin de promover, promocionar y vincular programas de posgrado.</a:t>
          </a:r>
          <a:endParaRPr lang="es-ES" sz="1300" kern="1200" dirty="0"/>
        </a:p>
      </dsp:txBody>
      <dsp:txXfrm rot="-5400000">
        <a:off x="3125357" y="3919620"/>
        <a:ext cx="5520930" cy="651769"/>
      </dsp:txXfrm>
    </dsp:sp>
    <dsp:sp modelId="{D6BF9034-BF9D-46A1-A5D7-38D691F2DE1E}">
      <dsp:nvSpPr>
        <dsp:cNvPr id="0" name=""/>
        <dsp:cNvSpPr/>
      </dsp:nvSpPr>
      <dsp:spPr>
        <a:xfrm>
          <a:off x="0" y="3794075"/>
          <a:ext cx="3125356" cy="902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u="none" strike="noStrike" kern="1200" dirty="0" smtClean="0">
              <a:effectLst/>
            </a:rPr>
            <a:t>Promover convenios con universidades nacionales e internacionales, para estudios doctorales. </a:t>
          </a:r>
          <a:endParaRPr lang="es-ES" sz="1400" kern="1200" dirty="0"/>
        </a:p>
      </dsp:txBody>
      <dsp:txXfrm>
        <a:off x="44074" y="3838149"/>
        <a:ext cx="3037208" cy="814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F82F6-7BAF-4997-82DA-C979AFA7352F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9796D-BC21-43C3-BADF-277784D477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410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7F8FD0A-0595-4509-95D6-E1AB14E70FDE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82F880A-30FC-484A-9EBF-BEAA74A10A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711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442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877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512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93122-55A7-4FEF-983A-E6D6464647C6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64DE8-D37B-458E-AC85-3DA204E78878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E1E-31DD-4602-8A40-EB129E10E900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3303B-5F4B-49CE-997E-4CF848FA9345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38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43761-9D8B-4BEC-BA26-FF5B8290D189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FC912-174C-4EB3-8BD2-CC28D71AB7C6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29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6E92-24D5-40DA-BB5D-6B5FE9B92861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3BC2A-0CE1-4ED9-889C-9C51A3FA4477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779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87676-7786-421E-A7A8-146C73F16515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30342-B15A-40BC-A004-744D658843E2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51E45-D9F2-438B-8208-4924919D88C8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CA657-5A74-4847-853F-EDA4604108B7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26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AE5A-2950-4D98-A95C-75BC1CA81847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37DED-87C5-4C6E-95CE-9D4900CA5662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66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4DF12-D97A-4F37-BD44-7D3E6D4C30A8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9D965-D25C-4F40-8E45-146DCFA45F5B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3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5317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9BA6-EC70-4123-90E1-9E1967A01440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5660D-B91C-4215-B547-8179A70D588F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34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FA555-655C-4C52-9CFD-66F8421B2ACD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ED2A9-2907-406D-8A7B-9CFEB793AEFD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522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880F2-1EAC-45D7-8030-5BAC715B9C38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0EC2-BF37-437E-80AA-5606669C6FD2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18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88C0D-9A87-4881-9EDE-C223397C0CFA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2AF2F-AF68-4448-A0E3-45A9C663AF7F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056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69D-4933-4640-8D86-F1766941DBFE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6CBF5-72A0-41E9-AD90-4876A648527D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87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A7373-442F-4761-9052-D91981215CAE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363BE-01CA-4A8E-9D4E-FC6238703F11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083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C9AAC-0EDD-43BE-8C5D-2528AB430464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7E702-D919-40A7-98EC-8DA4E8768150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222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D234F-4A64-44F4-8FD1-53DC13AF57FB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324F20-F6B2-414A-BAA8-29A5E36D7CB6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45D257-6F50-485D-99DA-F328A1072C1A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7EABD-A4D0-487A-A96F-5DF55311DCC4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444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3EE6C-6222-4EDA-9FE0-A011628B9E7D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18FD4-0959-4376-AC6B-D6E09840D650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13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6465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9942B-6BB9-4E4B-8A47-9C4A944850CB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4BD-BA13-44FD-A292-FC6A8E686281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678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1F024-6038-43D0-81DE-D7F7D59068C3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0AA8C-AE96-4E5C-9C35-B9EC08F4142B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37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3F932-54A4-4A95-83C5-C6FA68000CBE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DD031-373D-4B49-8CBC-AA89CFCF703E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734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2ABAF-CA41-4223-BD3D-15DFF4C490EC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20536-2F8C-4BA8-9BB0-1AE71B90CE41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15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366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323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658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952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794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652-9DB8-47C7-A02D-DB91CA24825F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997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2652-9DB8-47C7-A02D-DB91CA24825F}" type="datetimeFigureOut">
              <a:rPr lang="es-EC" smtClean="0"/>
              <a:t>28/2/2019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090AF-66BA-42E6-85D4-4B82EB0F962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698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CB5CA-93CF-4725-B55E-057AA53EDFA8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9479A-AAC7-47B6-87DF-198054634E96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49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59CAB-9B46-4164-A179-8A70D463BB16}" type="datetimeFigureOut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28/2/2019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F7F51-A581-40B1-97CC-CD7C195F30AE}" type="slidenum"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02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782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81450" y="1161520"/>
            <a:ext cx="8754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Nueva oferta Académica  </a:t>
            </a:r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Pregrado 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1454" y="1766707"/>
            <a:ext cx="7359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ha desarrollado el proyecto 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creación de la carrera de Pedagogía de la actividad física y el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deporte, la cual estará Próximamente al servicio de la ciudadanía.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8716" y="3485164"/>
            <a:ext cx="2667000" cy="26289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918" y="3485164"/>
            <a:ext cx="24003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81450" y="1098452"/>
            <a:ext cx="8754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28.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Perfeccionamiento del Personal Académico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5533" y="1673473"/>
            <a:ext cx="8021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alcanzó el 100% del personal académico titular y ocasional con título de cuarto nivel.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342" y="2542435"/>
            <a:ext cx="4558645" cy="3801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2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81450" y="1045902"/>
            <a:ext cx="8754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29.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Incremento de la planta docente </a:t>
            </a:r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Titular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2932" y="1583388"/>
            <a:ext cx="80214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llevó a cabo el concurso de Méritos y Oposición incorporando a 19 Docentes Titulares Auxiliares, que aportarán sus conocimientos en diversos campos académicos, con lo cual se ven fortalecidas las actividades académicas, de vinculación e investigación.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6811"/>
          <a:stretch/>
        </p:blipFill>
        <p:spPr>
          <a:xfrm>
            <a:off x="4612955" y="3477150"/>
            <a:ext cx="3343376" cy="27528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0" y="3477150"/>
            <a:ext cx="4131505" cy="27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18390" y="1045902"/>
            <a:ext cx="8754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Porcentaje de docentes mujeres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7366" y="1713132"/>
            <a:ext cx="8021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universidad incrementa la presencia femenina dentro de la composición del personal académico, en el año 2018, el 28% de docentes son mujeres, lo que marca una tendencia importante con miras a la igualdad y equidad de género.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/>
          <a:stretch/>
        </p:blipFill>
        <p:spPr>
          <a:xfrm>
            <a:off x="4382820" y="3191212"/>
            <a:ext cx="4371725" cy="31304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r="9422"/>
          <a:stretch/>
        </p:blipFill>
        <p:spPr>
          <a:xfrm>
            <a:off x="493987" y="3191212"/>
            <a:ext cx="3789425" cy="31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0395" y="1226814"/>
            <a:ext cx="8754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Promoción del personal académico titular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1244" y="2193657"/>
            <a:ext cx="42587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45 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profesores titulares ascendieron en el escalafón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reconocimiento al mérito académico según lo establecido en el Reglamento de Carrera y Escalafón del Profesor e Investigador del Sistema de Educación superior y Reglamento de Carrera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Académica y 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Escalafón del Profesor (a) e Investigador (a) de la UPEC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8637" y="2099630"/>
            <a:ext cx="4286290" cy="41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005072" y="5489293"/>
            <a:ext cx="4919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Magíster Liliana Montenegro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VICERRECTORA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18136" y="1891742"/>
            <a:ext cx="9331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B050"/>
                  </a:outerShdw>
                </a:effectLst>
                <a:latin typeface="Arial Rounded MT Bold" panose="020F0704030504030204" pitchFamily="34" charset="0"/>
              </a:rPr>
              <a:t>Docencia y Posgrados</a:t>
            </a:r>
            <a:endParaRPr lang="es-ES" sz="6600" b="1" cap="none" spc="0" dirty="0">
              <a:ln w="66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B05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81560" y="3400241"/>
            <a:ext cx="90159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latin typeface="Arial Rounded MT Bold" panose="020F0704030504030204" pitchFamily="34" charset="0"/>
              </a:rPr>
              <a:t>Posgrados</a:t>
            </a:r>
            <a:endParaRPr lang="es-E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0000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40137" y="1550405"/>
            <a:ext cx="8754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39. Nueva Oferta Académica Posgrado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0137" y="2305971"/>
            <a:ext cx="813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promovió la nueva oferta académica en posgrado, a través del desarrollo del nuevo Proyecto de Maestría en Educación Básica, el cual se encuentra en proceso de análisis por parte del CES.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9468" y="1655508"/>
            <a:ext cx="8754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40. Programas de Posgrado en ejecución.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6771" y="2537199"/>
            <a:ext cx="70171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Maestría en Administración Pública, 35 estudiantes; Maestría en Logística y Transporte, 20 estudiantes; Maestría en Agropecuaria, 26 estudiantes; </a:t>
            </a:r>
          </a:p>
          <a:p>
            <a:pPr algn="just">
              <a:lnSpc>
                <a:spcPct val="150000"/>
              </a:lnSpc>
            </a:pP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Maestría en Turismo, proceso de postulación.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8097" y="1137994"/>
            <a:ext cx="87545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41. Visita Internacional Técnica-Académica con estudiantes de Maestría en Administración Pública.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097" y="2496562"/>
            <a:ext cx="83808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estudiantes de la Maestría en Administración Pública , realizaron visita Internacional Técnica y Académica en la Universidad de </a:t>
            </a:r>
            <a:r>
              <a:rPr lang="es-EC" sz="2200" b="1" dirty="0" err="1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Tarleton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Texas en los Estados Unidos.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18" y="4171705"/>
            <a:ext cx="4194658" cy="20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8883" y="1224584"/>
            <a:ext cx="7882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42. Alto nivel académico en Programas de Postgrado.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8883" y="2481985"/>
            <a:ext cx="78827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programas de 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osgrado vigentes en la UPEC han alcanzado un alto nivel académico: el 30% de los docentes cuentan con título de cuarto nivel con grado de Doctorado o </a:t>
            </a:r>
            <a:r>
              <a:rPr lang="es-EC" sz="2200" b="1" dirty="0" err="1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Ph.D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ondear rectángulo de esquina diagonal 6"/>
          <p:cNvSpPr/>
          <p:nvPr/>
        </p:nvSpPr>
        <p:spPr>
          <a:xfrm>
            <a:off x="660312" y="2053146"/>
            <a:ext cx="3440028" cy="1108108"/>
          </a:xfrm>
          <a:prstGeom prst="round2Diag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MESA 1: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Investigación</a:t>
            </a:r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5024149" y="2053146"/>
            <a:ext cx="3440028" cy="1108108"/>
          </a:xfrm>
          <a:prstGeom prst="round2Diag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MESA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Vinculación con la Sociedad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933922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Mesas Temáticas</a:t>
            </a:r>
          </a:p>
        </p:txBody>
      </p:sp>
      <p:sp>
        <p:nvSpPr>
          <p:cNvPr id="12" name="Redondear rectángulo de esquina diagonal 11"/>
          <p:cNvSpPr/>
          <p:nvPr/>
        </p:nvSpPr>
        <p:spPr>
          <a:xfrm>
            <a:off x="660400" y="3563938"/>
            <a:ext cx="3440113" cy="1108075"/>
          </a:xfrm>
          <a:prstGeom prst="round2Diag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1200" cap="none" spc="0" normalizeH="0" baseline="0" noProof="0" dirty="0">
              <a:ln w="66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B050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60312" y="3647416"/>
            <a:ext cx="343204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MESA 3: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Docencia y Postgrado</a:t>
            </a:r>
          </a:p>
        </p:txBody>
      </p:sp>
      <p:sp>
        <p:nvSpPr>
          <p:cNvPr id="14" name="Redondear rectángulo de esquina diagonal 13"/>
          <p:cNvSpPr/>
          <p:nvPr/>
        </p:nvSpPr>
        <p:spPr>
          <a:xfrm>
            <a:off x="5024438" y="3560763"/>
            <a:ext cx="3440112" cy="110807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 w="66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B050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945800" y="3465838"/>
            <a:ext cx="343204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MESA 4: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Gestión Administrativa</a:t>
            </a:r>
          </a:p>
        </p:txBody>
      </p:sp>
      <p:sp>
        <p:nvSpPr>
          <p:cNvPr id="16" name="Redondear rectángulo de esquina diagonal 15"/>
          <p:cNvSpPr/>
          <p:nvPr/>
        </p:nvSpPr>
        <p:spPr>
          <a:xfrm>
            <a:off x="2952750" y="5105400"/>
            <a:ext cx="3440113" cy="1216025"/>
          </a:xfrm>
          <a:prstGeom prst="round2DiagRect">
            <a:avLst/>
          </a:prstGeom>
          <a:solidFill>
            <a:srgbClr val="9966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1200" cap="none" spc="0" normalizeH="0" baseline="0" noProof="0" dirty="0">
              <a:ln w="66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B050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960388" y="5490586"/>
            <a:ext cx="34320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EMPRESA PÚBLICA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UPEC-CREATIVA-EP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57702" y="5135078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MESA 5:</a:t>
            </a:r>
          </a:p>
        </p:txBody>
      </p:sp>
    </p:spTree>
    <p:extLst>
      <p:ext uri="{BB962C8B-B14F-4D97-AF65-F5344CB8AC3E}">
        <p14:creationId xmlns:p14="http://schemas.microsoft.com/office/powerpoint/2010/main" val="1332943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1754" y="1026065"/>
            <a:ext cx="8754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43. Becas a estudiantes de Postgrados.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3400" y="2618619"/>
            <a:ext cx="403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este año se otorgaron las primeras cuatro becas a estudiantes del programa de posgrado en Administración Pública.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084" t="17947" r="51008" b="11339"/>
          <a:stretch/>
        </p:blipFill>
        <p:spPr>
          <a:xfrm>
            <a:off x="5024996" y="1515821"/>
            <a:ext cx="3618411" cy="48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0312" y="2402161"/>
            <a:ext cx="914400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500" b="1" cap="none" spc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latin typeface="Arial Rounded MT Bold" panose="020F0704030504030204" pitchFamily="34" charset="0"/>
              </a:rPr>
              <a:t>Gracias.</a:t>
            </a:r>
            <a:endParaRPr lang="es-ES" sz="125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0000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iagonal 3"/>
          <p:cNvSpPr/>
          <p:nvPr/>
        </p:nvSpPr>
        <p:spPr>
          <a:xfrm>
            <a:off x="1526469" y="2291580"/>
            <a:ext cx="6185916" cy="1940935"/>
          </a:xfrm>
          <a:prstGeom prst="round2Diag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B050"/>
                  </a:outerShdw>
                </a:effectLst>
                <a:latin typeface="Arial Rounded MT Bold" panose="020F0704030504030204" pitchFamily="34" charset="0"/>
              </a:rPr>
              <a:t>MESA </a:t>
            </a:r>
            <a:r>
              <a:rPr lang="es-EC" sz="32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B050"/>
                  </a:outerShdw>
                </a:effectLst>
                <a:latin typeface="Arial Rounded MT Bold" panose="020F0704030504030204" pitchFamily="34" charset="0"/>
              </a:rPr>
              <a:t>N° 3:</a:t>
            </a:r>
          </a:p>
          <a:p>
            <a:pPr algn="ctr"/>
            <a:r>
              <a:rPr lang="es-EC" sz="32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B050"/>
                  </a:outerShdw>
                </a:effectLst>
                <a:latin typeface="Arial Rounded MT Bold" panose="020F0704030504030204" pitchFamily="34" charset="0"/>
              </a:rPr>
              <a:t>DOCENCIA Y POSGRADOS</a:t>
            </a:r>
          </a:p>
        </p:txBody>
      </p:sp>
    </p:spTree>
    <p:extLst>
      <p:ext uri="{BB962C8B-B14F-4D97-AF65-F5344CB8AC3E}">
        <p14:creationId xmlns:p14="http://schemas.microsoft.com/office/powerpoint/2010/main" val="16153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86" y="-24981"/>
            <a:ext cx="9156986" cy="68829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9724" y="830840"/>
            <a:ext cx="6768662" cy="1325563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Recomendaciones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ciudadanas 2017 </a:t>
            </a:r>
            <a:b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C" sz="2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93397626"/>
              </p:ext>
            </p:extLst>
          </p:nvPr>
        </p:nvGraphicFramePr>
        <p:xfrm>
          <a:off x="241737" y="1764861"/>
          <a:ext cx="8681546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14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5072" y="5489293"/>
            <a:ext cx="4919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Magíster Liliana Montenegro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VICERRECTORA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18136" y="1891742"/>
            <a:ext cx="9331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B050"/>
                  </a:outerShdw>
                </a:effectLst>
                <a:latin typeface="Arial Rounded MT Bold" panose="020F0704030504030204" pitchFamily="34" charset="0"/>
              </a:rPr>
              <a:t>Docencia y Posgrados</a:t>
            </a:r>
            <a:endParaRPr lang="es-ES" sz="6600" b="1" cap="none" spc="0" dirty="0">
              <a:ln w="66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B05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81560" y="3400241"/>
            <a:ext cx="90159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latin typeface="Arial Rounded MT Bold" panose="020F0704030504030204" pitchFamily="34" charset="0"/>
              </a:rPr>
              <a:t>Vicerrectorado</a:t>
            </a:r>
            <a:endParaRPr lang="es-E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0000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02470" y="1066932"/>
            <a:ext cx="8754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23. </a:t>
            </a:r>
            <a:r>
              <a:rPr lang="es-E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Nuevos profesionales graduados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2980" y="1670342"/>
            <a:ext cx="7605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Incorporación de 105 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nuevos profesionales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graduados: Administración de Empresas 61, Comercio Exterior 20, Logística y Transporte 2,  Agropecuaria 12, Turismo 10.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72445581"/>
              </p:ext>
            </p:extLst>
          </p:nvPr>
        </p:nvGraphicFramePr>
        <p:xfrm>
          <a:off x="193428" y="2917195"/>
          <a:ext cx="7924800" cy="358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82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81450" y="951312"/>
            <a:ext cx="7975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24. Implementación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Modalidades de </a:t>
            </a:r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titulación.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5226" y="1959555"/>
            <a:ext cx="79735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logró la Implementación 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diferentes modalidades 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Titulación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Examen Teórico –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Complexivo y Proyecto 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Investigación.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68" y="3067551"/>
            <a:ext cx="7242778" cy="30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2773" y="1066928"/>
            <a:ext cx="8754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Movilidad docente y estudiantil 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2773" y="1621841"/>
            <a:ext cx="83682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promovió la movilidad 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20 estudiantes y 3 docentes de la Institución Universitaria Antonio José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Camacho, de Cali -Colombia, 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la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Universidad Politécnica Estatal del Carchi. Así como también, la movilidad de 47 estudiantes de la UPEC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s-EC" sz="2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Institución Universitaria Antonio José </a:t>
            </a: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Camacho. En estos procesos de movilidad se logró, además, desarrollar un curso de informática interinstitucional.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48" y="4012977"/>
            <a:ext cx="4319752" cy="24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12491"/>
            <a:ext cx="9156986" cy="68829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81450" y="1361219"/>
            <a:ext cx="7979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26.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Becas a docentes titulares </a:t>
            </a:r>
            <a:r>
              <a:rPr lang="es-EC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estudios en </a:t>
            </a:r>
            <a:r>
              <a:rPr lang="es-EC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programas doctorales</a:t>
            </a:r>
            <a:endParaRPr lang="es-E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1450" y="2555558"/>
            <a:ext cx="7979378" cy="256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2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Entrega de seis becas a docentes titulares, quienes iniciaron sus estudios de posgrado en universidades con reconocimiento académico internacional de países como: Colombia, Venezuela, Cuba y Perú; con una inversión que asciende a 70 mil dólares.</a:t>
            </a:r>
            <a:endParaRPr lang="es-EC" sz="2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FDA306B-A981-4362-836A-6F5F17DD0E17}" vid="{F40337D8-6FB6-44AD-B6DD-4CCBE4A9CAE3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FDA306B-A981-4362-836A-6F5F17DD0E17}" vid="{F40337D8-6FB6-44AD-B6DD-4CCBE4A9CAE3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2700</TotalTime>
  <Words>796</Words>
  <Application>Microsoft Office PowerPoint</Application>
  <PresentationFormat>Presentación en pantalla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Segoe UI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Recomendaciones ciudadanas 2017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 de Windows</cp:lastModifiedBy>
  <cp:revision>247</cp:revision>
  <cp:lastPrinted>2019-02-21T20:24:06Z</cp:lastPrinted>
  <dcterms:created xsi:type="dcterms:W3CDTF">2014-07-17T14:39:44Z</dcterms:created>
  <dcterms:modified xsi:type="dcterms:W3CDTF">2019-02-28T13:30:32Z</dcterms:modified>
</cp:coreProperties>
</file>