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44" r:id="rId2"/>
    <p:sldId id="369" r:id="rId3"/>
    <p:sldId id="345" r:id="rId4"/>
    <p:sldId id="378" r:id="rId5"/>
    <p:sldId id="380" r:id="rId6"/>
    <p:sldId id="375" r:id="rId7"/>
    <p:sldId id="376" r:id="rId8"/>
    <p:sldId id="371" r:id="rId9"/>
    <p:sldId id="372" r:id="rId10"/>
    <p:sldId id="373" r:id="rId11"/>
    <p:sldId id="374" r:id="rId12"/>
    <p:sldId id="377" r:id="rId13"/>
    <p:sldId id="379" r:id="rId14"/>
    <p:sldId id="381" r:id="rId15"/>
    <p:sldId id="346" r:id="rId1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FD0A-0595-4509-95D6-E1AB14E70FDE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880A-30FC-484A-9EBF-BEAA74A10A0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71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442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877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51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531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646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36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323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6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952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794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997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2652-9DB8-47C7-A02D-DB91CA24825F}" type="datetimeFigureOut">
              <a:rPr lang="es-EC" smtClean="0"/>
              <a:t>28/2/2019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90AF-66BA-42E6-85D4-4B82EB0F96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698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643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 </a:t>
            </a:r>
            <a:r>
              <a:rPr lang="es-E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Actualización de normativa institucional.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8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6. </a:t>
            </a:r>
            <a:r>
              <a:rPr lang="es-E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Nuevas construcciones y obras de mantenimiento.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46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7. </a:t>
            </a:r>
            <a:r>
              <a:rPr lang="es-ES" sz="4600" b="1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Equipamiento de Laboratorios y Campus Universitario de la UPEC</a:t>
            </a:r>
            <a:r>
              <a:rPr lang="es-E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15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600" b="1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8. Gestión de financiamiento en el </a:t>
            </a:r>
            <a:r>
              <a:rPr lang="es-ES" sz="4600" b="1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Banco </a:t>
            </a:r>
            <a:r>
              <a:rPr lang="es-ES" sz="4600" b="1" noProof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del Estado para la construcción del Edificio de Idiomas</a:t>
            </a:r>
            <a:r>
              <a:rPr lang="es-E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91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107" y="4557630"/>
            <a:ext cx="8778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C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Iniciativas para </a:t>
            </a:r>
            <a:r>
              <a:rPr lang="es-EC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las autoridades responsables de la gestión universitaria. 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90612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C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Preguntas. </a:t>
            </a:r>
          </a:p>
          <a:p>
            <a:pPr lvl="0" algn="ctr">
              <a:defRPr/>
            </a:pPr>
            <a:r>
              <a:rPr lang="es-EC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Aportes.</a:t>
            </a:r>
          </a:p>
          <a:p>
            <a:pPr lvl="0" algn="ctr">
              <a:defRPr/>
            </a:pPr>
            <a:r>
              <a:rPr lang="es-EC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Nuevas ideas. </a:t>
            </a:r>
            <a:endParaRPr kumimoji="0" lang="es-ES" sz="6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12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0312" y="2402161"/>
            <a:ext cx="91440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5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  <a:latin typeface="Arial Rounded MT Bold" panose="020F0704030504030204" pitchFamily="34" charset="0"/>
              </a:rPr>
              <a:t>Gracias…!</a:t>
            </a:r>
            <a:endParaRPr lang="es-ES" sz="125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FF0000"/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05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dondear rectángulo de esquina diagonal 1"/>
          <p:cNvSpPr/>
          <p:nvPr/>
        </p:nvSpPr>
        <p:spPr>
          <a:xfrm>
            <a:off x="5024149" y="3560408"/>
            <a:ext cx="3440028" cy="110810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dondear rectángulo de esquina diagonal 2"/>
          <p:cNvSpPr/>
          <p:nvPr/>
        </p:nvSpPr>
        <p:spPr>
          <a:xfrm>
            <a:off x="660312" y="3563864"/>
            <a:ext cx="3440028" cy="1108108"/>
          </a:xfrm>
          <a:prstGeom prst="round2Diag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000" b="1" dirty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dondear rectángulo de esquina diagonal 3"/>
          <p:cNvSpPr/>
          <p:nvPr/>
        </p:nvSpPr>
        <p:spPr>
          <a:xfrm>
            <a:off x="660312" y="2053146"/>
            <a:ext cx="3440028" cy="1108108"/>
          </a:xfrm>
          <a:prstGeom prst="round2Diag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ln w="6600">
                <a:solidFill>
                  <a:srgbClr val="00B050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Redondear rectángulo de esquina diagonal 4"/>
          <p:cNvSpPr/>
          <p:nvPr/>
        </p:nvSpPr>
        <p:spPr>
          <a:xfrm>
            <a:off x="5024149" y="2053146"/>
            <a:ext cx="3440028" cy="1108108"/>
          </a:xfrm>
          <a:prstGeom prst="round2Diag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b="1" dirty="0" smtClean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ES" sz="2000" b="1" dirty="0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50"/>
                  </a:outerShdw>
                </a:effectLs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6" name="Redondear rectángulo de esquina diagonal 5"/>
          <p:cNvSpPr/>
          <p:nvPr/>
        </p:nvSpPr>
        <p:spPr>
          <a:xfrm>
            <a:off x="2952408" y="5106087"/>
            <a:ext cx="3440028" cy="1215495"/>
          </a:xfrm>
          <a:prstGeom prst="round2DiagRect">
            <a:avLst/>
          </a:prstGeom>
          <a:solidFill>
            <a:srgbClr val="99663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000" b="1" dirty="0" smtClean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933922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  <a:latin typeface="Arial Rounded MT Bold" panose="020F0704030504030204" pitchFamily="34" charset="0"/>
              </a:rPr>
              <a:t>Mesas Temáticas</a:t>
            </a:r>
            <a:endParaRPr lang="es-ES" sz="44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FF000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960388" y="5490586"/>
            <a:ext cx="34320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  <a:latin typeface="Arial Rounded MT Bold" panose="020F0704030504030204" pitchFamily="34" charset="0"/>
              </a:rPr>
              <a:t>EMPRESA PÚBLICA</a:t>
            </a:r>
          </a:p>
          <a:p>
            <a:pPr algn="ctr"/>
            <a:r>
              <a:rPr lang="es-ES" sz="20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  <a:latin typeface="Arial Rounded MT Bold" panose="020F0704030504030204" pitchFamily="34" charset="0"/>
              </a:rPr>
              <a:t>UPEC-CREATIVA-EP</a:t>
            </a:r>
            <a:endParaRPr lang="es-ES" sz="20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FF000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60312" y="2053146"/>
            <a:ext cx="34320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MESA 1:</a:t>
            </a:r>
          </a:p>
          <a:p>
            <a:pPr algn="ctr"/>
            <a:r>
              <a:rPr lang="es-ES" sz="2400" b="1" cap="none" spc="0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Investigación</a:t>
            </a:r>
            <a:endParaRPr lang="es-ES" sz="2400" b="1" cap="none" spc="0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206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945800" y="2017470"/>
            <a:ext cx="34320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MESA 2:</a:t>
            </a:r>
          </a:p>
          <a:p>
            <a:pPr algn="ctr"/>
            <a:r>
              <a:rPr lang="es-ES" sz="2400" b="1" cap="none" spc="0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Vinculación con la Sociedad</a:t>
            </a:r>
            <a:endParaRPr lang="es-ES" sz="2400" b="1" cap="none" spc="0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206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945800" y="3465838"/>
            <a:ext cx="34320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MESA 4:</a:t>
            </a:r>
          </a:p>
          <a:p>
            <a:pPr algn="ctr"/>
            <a:r>
              <a:rPr lang="es-ES" sz="2400" b="1" cap="none" spc="0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Gestión Administrativa</a:t>
            </a:r>
            <a:endParaRPr lang="es-ES" sz="2400" b="1" cap="none" spc="0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206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60312" y="3647416"/>
            <a:ext cx="34320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MESA 3:</a:t>
            </a:r>
          </a:p>
          <a:p>
            <a:pPr algn="ctr"/>
            <a:r>
              <a:rPr lang="es-ES" sz="2400" b="1" cap="none" spc="0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Docencia y Postgrado</a:t>
            </a:r>
            <a:endParaRPr lang="es-ES" sz="2400" b="1" cap="none" spc="0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206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57702" y="5135078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MESA </a:t>
            </a:r>
            <a:r>
              <a:rPr lang="es-ES" sz="2400" b="1" dirty="0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2060"/>
                  </a:outerShdw>
                </a:effectLst>
                <a:latin typeface="Arial Rounded MT Bold" panose="020F0704030504030204" pitchFamily="34" charset="0"/>
              </a:rPr>
              <a:t>5:</a:t>
            </a:r>
            <a:endParaRPr lang="es-ES" sz="2400" b="1" dirty="0">
              <a:ln w="660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2060"/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43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34056" y="5489293"/>
            <a:ext cx="6190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Hugo Ruiz Enríquez</a:t>
            </a:r>
          </a:p>
          <a:p>
            <a:pPr algn="r"/>
            <a:r>
              <a:rPr lang="es-E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RECTOR DE LA UNIVERSIDAD POLITÉCNICA ESTATAL DEL CARCHI</a:t>
            </a:r>
            <a:endParaRPr lang="es-E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7439" y="1388822"/>
            <a:ext cx="748281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50"/>
                  </a:outerShdw>
                </a:effectLst>
                <a:latin typeface="Arial Rounded MT Bold" panose="020F0704030504030204" pitchFamily="34" charset="0"/>
              </a:rPr>
              <a:t>GESTIÓN </a:t>
            </a:r>
          </a:p>
          <a:p>
            <a:pPr algn="ctr"/>
            <a:r>
              <a:rPr lang="es-ES" sz="6600" b="1" dirty="0" smtClean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50"/>
                  </a:outerShdw>
                </a:effectLst>
                <a:latin typeface="Arial Rounded MT Bold" panose="020F0704030504030204" pitchFamily="34" charset="0"/>
              </a:rPr>
              <a:t>ADMINISTRATIVA</a:t>
            </a:r>
            <a:endParaRPr lang="es-ES" sz="6600" b="1" cap="none" spc="0" dirty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00B050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8022" y="3950851"/>
            <a:ext cx="901597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C" sz="44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FF0000"/>
                  </a:outerShdw>
                </a:effectLst>
                <a:latin typeface="Arial Rounded MT Bold" panose="020F0704030504030204" pitchFamily="34" charset="0"/>
              </a:rPr>
              <a:t>Rectorado </a:t>
            </a:r>
            <a:endParaRPr lang="es-ES" sz="44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FF0000"/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61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89443" y="2180886"/>
            <a:ext cx="26269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EC" sz="30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Laboratorios</a:t>
            </a:r>
            <a:r>
              <a:rPr lang="es-EC" sz="3000" b="1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EC" sz="30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9468" y="1110324"/>
            <a:ext cx="87545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Recomendaciones Ciudadanas </a:t>
            </a:r>
            <a:r>
              <a:rPr kumimoji="0" lang="es-E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2017.</a:t>
            </a:r>
            <a:endParaRPr kumimoji="0" lang="es-E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79008" y="2646539"/>
            <a:ext cx="29992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C" sz="3000" b="1" dirty="0">
                <a:solidFill>
                  <a:srgbClr val="FF006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Equipamiento</a:t>
            </a:r>
            <a:r>
              <a:rPr lang="es-EC" sz="3000" b="1" dirty="0" smtClean="0">
                <a:solidFill>
                  <a:srgbClr val="FF006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EC" sz="3000" b="1" dirty="0">
              <a:solidFill>
                <a:srgbClr val="FF006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 rot="19973599">
            <a:off x="2706625" y="3755750"/>
            <a:ext cx="3035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C" sz="3000" b="1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Infraestructura.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9468" y="4993582"/>
            <a:ext cx="3401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C" sz="30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Banco </a:t>
            </a:r>
            <a:r>
              <a:rPr lang="es-EC" sz="3000" b="1" dirty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del Estado</a:t>
            </a:r>
            <a:r>
              <a:rPr lang="es-EC" sz="3000" b="1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EC" sz="3000" b="1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035770" y="5547580"/>
            <a:ext cx="21573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defRPr/>
            </a:pPr>
            <a:r>
              <a:rPr lang="es-EC" sz="3000" b="1" dirty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Convenios.</a:t>
            </a:r>
          </a:p>
        </p:txBody>
      </p:sp>
    </p:spTree>
    <p:extLst>
      <p:ext uri="{BB962C8B-B14F-4D97-AF65-F5344CB8AC3E}">
        <p14:creationId xmlns:p14="http://schemas.microsoft.com/office/powerpoint/2010/main" val="336612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275123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LOGROS 2018</a:t>
            </a:r>
          </a:p>
          <a:p>
            <a:pPr algn="ctr"/>
            <a:r>
              <a:rPr lang="es-E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Gestión Administrativa</a:t>
            </a:r>
            <a:endParaRPr lang="es-E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2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</a:t>
            </a:r>
            <a:r>
              <a:rPr kumimoji="0" lang="es-EC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Participación</a:t>
            </a:r>
            <a:r>
              <a:rPr kumimoji="0" lang="es-EC" sz="4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en la Asamblea del Sistema de Educación Superior Ecuatoriana - ASESEC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88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Presidencia de la Red de Universidades de Ecuador y Colombia - REDEC</a:t>
            </a:r>
            <a:r>
              <a:rPr kumimoji="0" lang="es-EC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55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Preparación</a:t>
            </a:r>
            <a:r>
              <a:rPr kumimoji="0" lang="es-ES" sz="4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para el proceso de Evaluación con fines de acreditación</a:t>
            </a:r>
            <a:r>
              <a:rPr kumimoji="0" lang="es-EC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95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8963" y="2390502"/>
            <a:ext cx="8778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</a:t>
            </a:r>
            <a:r>
              <a:rPr lang="es-E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Eficiencia en la ejecución presupuestaria 2018.</a:t>
            </a:r>
            <a:endParaRPr kumimoji="0" lang="es-E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45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3610</TotalTime>
  <Words>183</Words>
  <Application>Microsoft Office PowerPoint</Application>
  <PresentationFormat>Presentación en pantalla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Segoe UI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239</cp:revision>
  <dcterms:created xsi:type="dcterms:W3CDTF">2014-07-17T14:39:44Z</dcterms:created>
  <dcterms:modified xsi:type="dcterms:W3CDTF">2019-02-28T13:22:32Z</dcterms:modified>
</cp:coreProperties>
</file>