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5"/>
  </p:notesMasterIdLst>
  <p:sldIdLst>
    <p:sldId id="365" r:id="rId4"/>
    <p:sldId id="366" r:id="rId5"/>
    <p:sldId id="345" r:id="rId6"/>
    <p:sldId id="362" r:id="rId7"/>
    <p:sldId id="348" r:id="rId8"/>
    <p:sldId id="363" r:id="rId9"/>
    <p:sldId id="364" r:id="rId10"/>
    <p:sldId id="361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46" r:id="rId24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Convenios suscritos año 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Convenios suscritos 2018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65-4B0A-87C5-FCB76A284BD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Convenios suscritos 2018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65-4B0A-87C5-FCB76A284B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86783391"/>
        <c:axId val="1786789215"/>
        <c:axId val="0"/>
      </c:bar3DChart>
      <c:catAx>
        <c:axId val="17867833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86789215"/>
        <c:crosses val="autoZero"/>
        <c:auto val="1"/>
        <c:lblAlgn val="ctr"/>
        <c:lblOffset val="100"/>
        <c:noMultiLvlLbl val="0"/>
      </c:catAx>
      <c:valAx>
        <c:axId val="17867892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786783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EC" dirty="0"/>
              <a:t>RESULTADOS DEL EJERCICIO</a:t>
            </a:r>
          </a:p>
          <a:p>
            <a:pPr>
              <a:defRPr/>
            </a:pPr>
            <a:r>
              <a:rPr lang="es-EC" dirty="0" smtClean="0"/>
              <a:t>2018</a:t>
            </a:r>
          </a:p>
          <a:p>
            <a:pPr>
              <a:defRPr/>
            </a:pPr>
            <a:endParaRPr lang="es-EC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044225721784776"/>
          <c:y val="0.19486111111111112"/>
          <c:w val="0.77030074365704282"/>
          <c:h val="0.72088764946048411"/>
        </c:manualLayout>
      </c:layout>
      <c:bar3DChart>
        <c:barDir val="bar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70-4FD8-BC56-A9A3DA1C0971}"/>
                </c:ext>
              </c:extLst>
            </c:dLbl>
            <c:dLbl>
              <c:idx val="1"/>
              <c:layout>
                <c:manualLayout>
                  <c:x val="0.17756676336591337"/>
                  <c:y val="-4.623962612167502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100,46%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70-4FD8-BC56-A9A3DA1C09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('[1]ESTADO DE RESULTADO'!$C$5,'[1]ESTADO DE RESULTADO'!$E$5)</c:f>
              <c:numCache>
                <c:formatCode>m/d/yyyy</c:formatCode>
                <c:ptCount val="2"/>
                <c:pt idx="0">
                  <c:v>43100</c:v>
                </c:pt>
                <c:pt idx="1">
                  <c:v>43465</c:v>
                </c:pt>
              </c:numCache>
            </c:numRef>
          </c:cat>
          <c:val>
            <c:numRef>
              <c:f>('[1]ESTADO DE RESULTADO'!$C$48,'[1]ESTADO DE RESULTADO'!$E$48)</c:f>
              <c:numCache>
                <c:formatCode>_(* #,##0.00_);_(* \(#,##0.00\);_(* "-"??_);_(@_)</c:formatCode>
                <c:ptCount val="2"/>
                <c:pt idx="0">
                  <c:v>24224.79</c:v>
                </c:pt>
                <c:pt idx="1">
                  <c:v>48560.170000000013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70-4FD8-BC56-A9A3DA1C09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93913119"/>
        <c:axId val="593914367"/>
        <c:axId val="0"/>
      </c:bar3DChart>
      <c:dateAx>
        <c:axId val="593913119"/>
        <c:scaling>
          <c:orientation val="minMax"/>
          <c:max val="43465"/>
          <c:min val="43100"/>
        </c:scaling>
        <c:delete val="0"/>
        <c:axPos val="l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93914367"/>
        <c:crosses val="autoZero"/>
        <c:auto val="1"/>
        <c:lblOffset val="100"/>
        <c:baseTimeUnit val="years"/>
      </c:dateAx>
      <c:valAx>
        <c:axId val="593914367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crossAx val="593913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BF9513-891D-419D-85A9-DBA5A5C9DAA2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85B42E7-540E-45B3-ABCE-FCB0F072BE10}">
      <dgm:prSet phldrT="[Texto]" custT="1"/>
      <dgm:spPr/>
      <dgm:t>
        <a:bodyPr/>
        <a:lstStyle/>
        <a:p>
          <a:r>
            <a:rPr lang="es-ES" sz="1600" dirty="0" smtClean="0"/>
            <a:t>Portafolio</a:t>
          </a:r>
          <a:endParaRPr lang="es-ES" sz="1600" dirty="0"/>
        </a:p>
      </dgm:t>
    </dgm:pt>
    <dgm:pt modelId="{E2E3180C-6982-4EA7-84E3-0CF0B37D2119}" type="parTrans" cxnId="{79D5122B-0A52-46DC-B81F-8342E82DAF65}">
      <dgm:prSet/>
      <dgm:spPr/>
      <dgm:t>
        <a:bodyPr/>
        <a:lstStyle/>
        <a:p>
          <a:endParaRPr lang="es-ES"/>
        </a:p>
      </dgm:t>
    </dgm:pt>
    <dgm:pt modelId="{B35B3EBE-98F9-4109-8F53-AF43E0B8789E}" type="sibTrans" cxnId="{79D5122B-0A52-46DC-B81F-8342E82DAF65}">
      <dgm:prSet/>
      <dgm:spPr/>
      <dgm:t>
        <a:bodyPr/>
        <a:lstStyle/>
        <a:p>
          <a:endParaRPr lang="es-ES"/>
        </a:p>
      </dgm:t>
    </dgm:pt>
    <dgm:pt modelId="{5720858D-71F7-4D25-B744-4AB54934B9B2}">
      <dgm:prSet phldrT="[Texto]" custT="1"/>
      <dgm:spPr/>
      <dgm:t>
        <a:bodyPr/>
        <a:lstStyle/>
        <a:p>
          <a:r>
            <a:rPr lang="es-EC" sz="800" b="1" i="1" dirty="0" smtClean="0"/>
            <a:t>Administración y Empresas</a:t>
          </a:r>
          <a:endParaRPr lang="es-ES" sz="800" dirty="0"/>
        </a:p>
      </dgm:t>
    </dgm:pt>
    <dgm:pt modelId="{D7D8A9DA-AA6D-4B3E-A5C2-5538F4BFC9C8}" type="parTrans" cxnId="{8CD2EE5A-2F91-46AA-AB67-AEE655B161AA}">
      <dgm:prSet/>
      <dgm:spPr/>
      <dgm:t>
        <a:bodyPr/>
        <a:lstStyle/>
        <a:p>
          <a:endParaRPr lang="es-ES"/>
        </a:p>
      </dgm:t>
    </dgm:pt>
    <dgm:pt modelId="{64B78154-6A38-4417-B8C3-574C6B7D9767}" type="sibTrans" cxnId="{8CD2EE5A-2F91-46AA-AB67-AEE655B161AA}">
      <dgm:prSet/>
      <dgm:spPr/>
      <dgm:t>
        <a:bodyPr/>
        <a:lstStyle/>
        <a:p>
          <a:endParaRPr lang="es-ES"/>
        </a:p>
      </dgm:t>
    </dgm:pt>
    <dgm:pt modelId="{4CF7D887-160A-4A69-8038-2CF116E9045B}">
      <dgm:prSet phldrT="[Texto]" custT="1"/>
      <dgm:spPr/>
      <dgm:t>
        <a:bodyPr/>
        <a:lstStyle/>
        <a:p>
          <a:r>
            <a:rPr lang="es-EC" sz="800" b="1" i="1" dirty="0" smtClean="0"/>
            <a:t>Sector Público</a:t>
          </a:r>
          <a:endParaRPr lang="es-ES" sz="800" dirty="0"/>
        </a:p>
      </dgm:t>
    </dgm:pt>
    <dgm:pt modelId="{8C18313A-7633-4754-A37B-92A173828AC4}" type="parTrans" cxnId="{5F1995C9-7D41-4270-BADF-227280A2230B}">
      <dgm:prSet/>
      <dgm:spPr/>
      <dgm:t>
        <a:bodyPr/>
        <a:lstStyle/>
        <a:p>
          <a:endParaRPr lang="es-ES"/>
        </a:p>
      </dgm:t>
    </dgm:pt>
    <dgm:pt modelId="{FACC3AF4-4F2A-42AE-B050-A1408A4DC598}" type="sibTrans" cxnId="{5F1995C9-7D41-4270-BADF-227280A2230B}">
      <dgm:prSet/>
      <dgm:spPr/>
      <dgm:t>
        <a:bodyPr/>
        <a:lstStyle/>
        <a:p>
          <a:endParaRPr lang="es-ES"/>
        </a:p>
      </dgm:t>
    </dgm:pt>
    <dgm:pt modelId="{1C83CE41-68DE-4494-B054-15ADB2385D2B}">
      <dgm:prSet phldrT="[Texto]" custT="1"/>
      <dgm:spPr/>
      <dgm:t>
        <a:bodyPr/>
        <a:lstStyle/>
        <a:p>
          <a:r>
            <a:rPr lang="es-EC" sz="800" b="1" i="1" dirty="0" smtClean="0"/>
            <a:t>Informática</a:t>
          </a:r>
          <a:endParaRPr lang="es-ES" sz="800" dirty="0"/>
        </a:p>
      </dgm:t>
    </dgm:pt>
    <dgm:pt modelId="{C12C3B95-701C-4059-87C6-F8B27DF3FD92}" type="parTrans" cxnId="{20CC5625-22A0-4B46-A79F-9BB1241D2E4E}">
      <dgm:prSet/>
      <dgm:spPr/>
      <dgm:t>
        <a:bodyPr/>
        <a:lstStyle/>
        <a:p>
          <a:endParaRPr lang="es-ES"/>
        </a:p>
      </dgm:t>
    </dgm:pt>
    <dgm:pt modelId="{BDA74ED1-6708-44BB-BD99-2B8612FF9C14}" type="sibTrans" cxnId="{20CC5625-22A0-4B46-A79F-9BB1241D2E4E}">
      <dgm:prSet/>
      <dgm:spPr/>
      <dgm:t>
        <a:bodyPr/>
        <a:lstStyle/>
        <a:p>
          <a:endParaRPr lang="es-ES"/>
        </a:p>
      </dgm:t>
    </dgm:pt>
    <dgm:pt modelId="{2781F896-BBD3-4B64-92B3-A9627BD8724E}">
      <dgm:prSet phldrT="[Texto]" custT="1"/>
      <dgm:spPr/>
      <dgm:t>
        <a:bodyPr/>
        <a:lstStyle/>
        <a:p>
          <a:r>
            <a:rPr lang="es-EC" sz="800" b="1" i="1" dirty="0" smtClean="0"/>
            <a:t>Turismo</a:t>
          </a:r>
          <a:endParaRPr lang="es-ES" sz="800" dirty="0"/>
        </a:p>
      </dgm:t>
    </dgm:pt>
    <dgm:pt modelId="{E991460B-F6D1-4FB4-B461-A1C644992DEC}" type="parTrans" cxnId="{89FC3662-E053-4AB1-B8D1-7085D8A76FE4}">
      <dgm:prSet/>
      <dgm:spPr/>
      <dgm:t>
        <a:bodyPr/>
        <a:lstStyle/>
        <a:p>
          <a:endParaRPr lang="es-ES"/>
        </a:p>
      </dgm:t>
    </dgm:pt>
    <dgm:pt modelId="{48DF4FAA-38A2-4177-ABAF-0C55EA6D0532}" type="sibTrans" cxnId="{89FC3662-E053-4AB1-B8D1-7085D8A76FE4}">
      <dgm:prSet/>
      <dgm:spPr/>
      <dgm:t>
        <a:bodyPr/>
        <a:lstStyle/>
        <a:p>
          <a:endParaRPr lang="es-ES"/>
        </a:p>
      </dgm:t>
    </dgm:pt>
    <dgm:pt modelId="{7900508F-2388-47F8-9922-22E464B38205}">
      <dgm:prSet phldrT="[Texto]" custT="1"/>
      <dgm:spPr/>
      <dgm:t>
        <a:bodyPr/>
        <a:lstStyle/>
        <a:p>
          <a:r>
            <a:rPr lang="es-EC" sz="800" b="1" i="1" dirty="0" smtClean="0"/>
            <a:t>Sector lácteo y agroindustrias</a:t>
          </a:r>
          <a:endParaRPr lang="es-ES" sz="800" dirty="0"/>
        </a:p>
      </dgm:t>
    </dgm:pt>
    <dgm:pt modelId="{AEF1C003-7734-44E4-BABC-B355A03C6273}" type="parTrans" cxnId="{19B61660-C015-49FB-BA38-A0144CF731BD}">
      <dgm:prSet/>
      <dgm:spPr/>
      <dgm:t>
        <a:bodyPr/>
        <a:lstStyle/>
        <a:p>
          <a:endParaRPr lang="es-ES"/>
        </a:p>
      </dgm:t>
    </dgm:pt>
    <dgm:pt modelId="{651C95E1-420E-4D29-83A4-425BFDC79A54}" type="sibTrans" cxnId="{19B61660-C015-49FB-BA38-A0144CF731BD}">
      <dgm:prSet/>
      <dgm:spPr/>
      <dgm:t>
        <a:bodyPr/>
        <a:lstStyle/>
        <a:p>
          <a:endParaRPr lang="es-ES"/>
        </a:p>
      </dgm:t>
    </dgm:pt>
    <dgm:pt modelId="{7AE5D4E9-CA67-40DC-8E13-57B6FBDF1379}">
      <dgm:prSet phldrT="[Texto]" custT="1"/>
      <dgm:spPr/>
      <dgm:t>
        <a:bodyPr/>
        <a:lstStyle/>
        <a:p>
          <a:r>
            <a:rPr lang="es-EC" sz="800" b="1" i="1" dirty="0" smtClean="0"/>
            <a:t>Transporte y Comercio</a:t>
          </a:r>
          <a:endParaRPr lang="es-ES" sz="800" dirty="0"/>
        </a:p>
      </dgm:t>
    </dgm:pt>
    <dgm:pt modelId="{3B4AA7B2-80B5-4A09-98EC-D965840FEC69}" type="parTrans" cxnId="{2217AAD3-9EB5-476B-9F03-554E103EC2C9}">
      <dgm:prSet/>
      <dgm:spPr/>
      <dgm:t>
        <a:bodyPr/>
        <a:lstStyle/>
        <a:p>
          <a:endParaRPr lang="es-ES"/>
        </a:p>
      </dgm:t>
    </dgm:pt>
    <dgm:pt modelId="{6408FA0D-AB86-4A89-B2E5-F1D12FEA93C7}" type="sibTrans" cxnId="{2217AAD3-9EB5-476B-9F03-554E103EC2C9}">
      <dgm:prSet/>
      <dgm:spPr/>
      <dgm:t>
        <a:bodyPr/>
        <a:lstStyle/>
        <a:p>
          <a:endParaRPr lang="es-ES"/>
        </a:p>
      </dgm:t>
    </dgm:pt>
    <dgm:pt modelId="{5DC119C4-1FC8-4899-B0D6-94EDAF0553E7}">
      <dgm:prSet phldrT="[Texto]" custT="1"/>
      <dgm:spPr/>
      <dgm:t>
        <a:bodyPr/>
        <a:lstStyle/>
        <a:p>
          <a:r>
            <a:rPr lang="es-EC" sz="800" b="1" i="1" dirty="0" smtClean="0"/>
            <a:t>Áreas especializadas</a:t>
          </a:r>
          <a:endParaRPr lang="es-ES" sz="800" dirty="0"/>
        </a:p>
      </dgm:t>
    </dgm:pt>
    <dgm:pt modelId="{E45C6FF5-5898-4195-844B-7F58A1C5EEB5}" type="parTrans" cxnId="{AF951E08-B2EA-494F-AC9A-5ABE39FE93E6}">
      <dgm:prSet/>
      <dgm:spPr/>
      <dgm:t>
        <a:bodyPr/>
        <a:lstStyle/>
        <a:p>
          <a:endParaRPr lang="es-ES"/>
        </a:p>
      </dgm:t>
    </dgm:pt>
    <dgm:pt modelId="{8A34F580-1D83-411E-A1DE-60769549B308}" type="sibTrans" cxnId="{AF951E08-B2EA-494F-AC9A-5ABE39FE93E6}">
      <dgm:prSet/>
      <dgm:spPr/>
      <dgm:t>
        <a:bodyPr/>
        <a:lstStyle/>
        <a:p>
          <a:endParaRPr lang="es-ES"/>
        </a:p>
      </dgm:t>
    </dgm:pt>
    <dgm:pt modelId="{43086CC7-A6AF-40E8-8045-E0B4E4BBD2EC}" type="pres">
      <dgm:prSet presAssocID="{28BF9513-891D-419D-85A9-DBA5A5C9DAA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8F856E0-6B99-4B74-AF41-813D44E8C7D8}" type="pres">
      <dgm:prSet presAssocID="{385B42E7-540E-45B3-ABCE-FCB0F072BE10}" presName="centerShape" presStyleLbl="node0" presStyleIdx="0" presStyleCnt="1"/>
      <dgm:spPr/>
      <dgm:t>
        <a:bodyPr/>
        <a:lstStyle/>
        <a:p>
          <a:endParaRPr lang="es-ES"/>
        </a:p>
      </dgm:t>
    </dgm:pt>
    <dgm:pt modelId="{B5B11ACD-62F8-4EA8-A648-292B4B0421C8}" type="pres">
      <dgm:prSet presAssocID="{5720858D-71F7-4D25-B744-4AB54934B9B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00532D-9FE4-4CDC-B54F-E7A2D3F4A928}" type="pres">
      <dgm:prSet presAssocID="{5720858D-71F7-4D25-B744-4AB54934B9B2}" presName="dummy" presStyleCnt="0"/>
      <dgm:spPr/>
    </dgm:pt>
    <dgm:pt modelId="{EAA71BC7-F8F3-4FEF-AF81-444DF5DAA64E}" type="pres">
      <dgm:prSet presAssocID="{64B78154-6A38-4417-B8C3-574C6B7D9767}" presName="sibTrans" presStyleLbl="sibTrans2D1" presStyleIdx="0" presStyleCnt="7"/>
      <dgm:spPr/>
      <dgm:t>
        <a:bodyPr/>
        <a:lstStyle/>
        <a:p>
          <a:endParaRPr lang="es-ES"/>
        </a:p>
      </dgm:t>
    </dgm:pt>
    <dgm:pt modelId="{9A2E7CD2-E616-4F7C-8BB4-17B1CC25BE31}" type="pres">
      <dgm:prSet presAssocID="{4CF7D887-160A-4A69-8038-2CF116E9045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FF9212-F7BF-4580-9D53-A294C9BB18BF}" type="pres">
      <dgm:prSet presAssocID="{4CF7D887-160A-4A69-8038-2CF116E9045B}" presName="dummy" presStyleCnt="0"/>
      <dgm:spPr/>
    </dgm:pt>
    <dgm:pt modelId="{7EF8554A-3D66-4965-84AC-53EFB8AC0EB5}" type="pres">
      <dgm:prSet presAssocID="{FACC3AF4-4F2A-42AE-B050-A1408A4DC598}" presName="sibTrans" presStyleLbl="sibTrans2D1" presStyleIdx="1" presStyleCnt="7"/>
      <dgm:spPr/>
      <dgm:t>
        <a:bodyPr/>
        <a:lstStyle/>
        <a:p>
          <a:endParaRPr lang="es-ES"/>
        </a:p>
      </dgm:t>
    </dgm:pt>
    <dgm:pt modelId="{EFA87D3E-8200-4D4A-910E-EAE37E3E5A5C}" type="pres">
      <dgm:prSet presAssocID="{1C83CE41-68DE-4494-B054-15ADB2385D2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138892-B083-4DFF-B8FF-AC715A107B17}" type="pres">
      <dgm:prSet presAssocID="{1C83CE41-68DE-4494-B054-15ADB2385D2B}" presName="dummy" presStyleCnt="0"/>
      <dgm:spPr/>
    </dgm:pt>
    <dgm:pt modelId="{B5A4270E-70FA-4D2B-BE0C-179A38D351A9}" type="pres">
      <dgm:prSet presAssocID="{BDA74ED1-6708-44BB-BD99-2B8612FF9C14}" presName="sibTrans" presStyleLbl="sibTrans2D1" presStyleIdx="2" presStyleCnt="7"/>
      <dgm:spPr/>
      <dgm:t>
        <a:bodyPr/>
        <a:lstStyle/>
        <a:p>
          <a:endParaRPr lang="es-ES"/>
        </a:p>
      </dgm:t>
    </dgm:pt>
    <dgm:pt modelId="{983367D5-C9FA-4CBE-84CD-B28166E45DF4}" type="pres">
      <dgm:prSet presAssocID="{2781F896-BBD3-4B64-92B3-A9627BD8724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DF289A-D658-4FCF-BA4B-6EBB4539ECD9}" type="pres">
      <dgm:prSet presAssocID="{2781F896-BBD3-4B64-92B3-A9627BD8724E}" presName="dummy" presStyleCnt="0"/>
      <dgm:spPr/>
    </dgm:pt>
    <dgm:pt modelId="{40541CA1-4765-43C4-B9CC-A5CE0C27F3EE}" type="pres">
      <dgm:prSet presAssocID="{48DF4FAA-38A2-4177-ABAF-0C55EA6D0532}" presName="sibTrans" presStyleLbl="sibTrans2D1" presStyleIdx="3" presStyleCnt="7"/>
      <dgm:spPr/>
      <dgm:t>
        <a:bodyPr/>
        <a:lstStyle/>
        <a:p>
          <a:endParaRPr lang="es-ES"/>
        </a:p>
      </dgm:t>
    </dgm:pt>
    <dgm:pt modelId="{80461E64-88BD-4B61-9EA0-04AEC192A47F}" type="pres">
      <dgm:prSet presAssocID="{7900508F-2388-47F8-9922-22E464B3820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4CA997-3D25-43CE-B32B-F50E8FB9EE1B}" type="pres">
      <dgm:prSet presAssocID="{7900508F-2388-47F8-9922-22E464B38205}" presName="dummy" presStyleCnt="0"/>
      <dgm:spPr/>
    </dgm:pt>
    <dgm:pt modelId="{36E1F8A6-EC16-4721-9967-F03943E76527}" type="pres">
      <dgm:prSet presAssocID="{651C95E1-420E-4D29-83A4-425BFDC79A54}" presName="sibTrans" presStyleLbl="sibTrans2D1" presStyleIdx="4" presStyleCnt="7"/>
      <dgm:spPr/>
      <dgm:t>
        <a:bodyPr/>
        <a:lstStyle/>
        <a:p>
          <a:endParaRPr lang="es-ES"/>
        </a:p>
      </dgm:t>
    </dgm:pt>
    <dgm:pt modelId="{E0B2C250-B8F4-43FF-AB04-687181649F31}" type="pres">
      <dgm:prSet presAssocID="{7AE5D4E9-CA67-40DC-8E13-57B6FBDF137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0CDB75-694C-4C7E-9182-8F4758B832DF}" type="pres">
      <dgm:prSet presAssocID="{7AE5D4E9-CA67-40DC-8E13-57B6FBDF1379}" presName="dummy" presStyleCnt="0"/>
      <dgm:spPr/>
    </dgm:pt>
    <dgm:pt modelId="{F10A7080-5957-4420-994C-0A8551D7A195}" type="pres">
      <dgm:prSet presAssocID="{6408FA0D-AB86-4A89-B2E5-F1D12FEA93C7}" presName="sibTrans" presStyleLbl="sibTrans2D1" presStyleIdx="5" presStyleCnt="7"/>
      <dgm:spPr/>
      <dgm:t>
        <a:bodyPr/>
        <a:lstStyle/>
        <a:p>
          <a:endParaRPr lang="es-ES"/>
        </a:p>
      </dgm:t>
    </dgm:pt>
    <dgm:pt modelId="{FDA33628-3341-438D-A2C2-E990654550F0}" type="pres">
      <dgm:prSet presAssocID="{5DC119C4-1FC8-4899-B0D6-94EDAF0553E7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9CB19D-614C-4760-A838-26111405268E}" type="pres">
      <dgm:prSet presAssocID="{5DC119C4-1FC8-4899-B0D6-94EDAF0553E7}" presName="dummy" presStyleCnt="0"/>
      <dgm:spPr/>
    </dgm:pt>
    <dgm:pt modelId="{307A1980-370D-4B5B-B34B-BCE22F54508D}" type="pres">
      <dgm:prSet presAssocID="{8A34F580-1D83-411E-A1DE-60769549B308}" presName="sibTrans" presStyleLbl="sibTrans2D1" presStyleIdx="6" presStyleCnt="7"/>
      <dgm:spPr/>
      <dgm:t>
        <a:bodyPr/>
        <a:lstStyle/>
        <a:p>
          <a:endParaRPr lang="es-ES"/>
        </a:p>
      </dgm:t>
    </dgm:pt>
  </dgm:ptLst>
  <dgm:cxnLst>
    <dgm:cxn modelId="{59DFE320-E7DB-43E9-8BA8-C46093A75A52}" type="presOf" srcId="{8A34F580-1D83-411E-A1DE-60769549B308}" destId="{307A1980-370D-4B5B-B34B-BCE22F54508D}" srcOrd="0" destOrd="0" presId="urn:microsoft.com/office/officeart/2005/8/layout/radial6"/>
    <dgm:cxn modelId="{AC86FE07-34AC-42B6-BABB-7E9FF1F16550}" type="presOf" srcId="{1C83CE41-68DE-4494-B054-15ADB2385D2B}" destId="{EFA87D3E-8200-4D4A-910E-EAE37E3E5A5C}" srcOrd="0" destOrd="0" presId="urn:microsoft.com/office/officeart/2005/8/layout/radial6"/>
    <dgm:cxn modelId="{F038BC41-0900-43FB-AA44-8BFB019F8DD6}" type="presOf" srcId="{64B78154-6A38-4417-B8C3-574C6B7D9767}" destId="{EAA71BC7-F8F3-4FEF-AF81-444DF5DAA64E}" srcOrd="0" destOrd="0" presId="urn:microsoft.com/office/officeart/2005/8/layout/radial6"/>
    <dgm:cxn modelId="{5E438EBA-A83D-4C98-AA9E-4B251ED7E8BE}" type="presOf" srcId="{651C95E1-420E-4D29-83A4-425BFDC79A54}" destId="{36E1F8A6-EC16-4721-9967-F03943E76527}" srcOrd="0" destOrd="0" presId="urn:microsoft.com/office/officeart/2005/8/layout/radial6"/>
    <dgm:cxn modelId="{896BDFC3-F172-4333-9BAE-38E1F8D3EE0C}" type="presOf" srcId="{FACC3AF4-4F2A-42AE-B050-A1408A4DC598}" destId="{7EF8554A-3D66-4965-84AC-53EFB8AC0EB5}" srcOrd="0" destOrd="0" presId="urn:microsoft.com/office/officeart/2005/8/layout/radial6"/>
    <dgm:cxn modelId="{E1F46EB7-5D24-4B30-BAE8-222BD3DCCFB5}" type="presOf" srcId="{5720858D-71F7-4D25-B744-4AB54934B9B2}" destId="{B5B11ACD-62F8-4EA8-A648-292B4B0421C8}" srcOrd="0" destOrd="0" presId="urn:microsoft.com/office/officeart/2005/8/layout/radial6"/>
    <dgm:cxn modelId="{9BE0B602-4AB2-4287-A3B7-AE1D6578A6E9}" type="presOf" srcId="{5DC119C4-1FC8-4899-B0D6-94EDAF0553E7}" destId="{FDA33628-3341-438D-A2C2-E990654550F0}" srcOrd="0" destOrd="0" presId="urn:microsoft.com/office/officeart/2005/8/layout/radial6"/>
    <dgm:cxn modelId="{79D5122B-0A52-46DC-B81F-8342E82DAF65}" srcId="{28BF9513-891D-419D-85A9-DBA5A5C9DAA2}" destId="{385B42E7-540E-45B3-ABCE-FCB0F072BE10}" srcOrd="0" destOrd="0" parTransId="{E2E3180C-6982-4EA7-84E3-0CF0B37D2119}" sibTransId="{B35B3EBE-98F9-4109-8F53-AF43E0B8789E}"/>
    <dgm:cxn modelId="{20CC5625-22A0-4B46-A79F-9BB1241D2E4E}" srcId="{385B42E7-540E-45B3-ABCE-FCB0F072BE10}" destId="{1C83CE41-68DE-4494-B054-15ADB2385D2B}" srcOrd="2" destOrd="0" parTransId="{C12C3B95-701C-4059-87C6-F8B27DF3FD92}" sibTransId="{BDA74ED1-6708-44BB-BD99-2B8612FF9C14}"/>
    <dgm:cxn modelId="{F502DCCF-8611-4EB7-B859-CBA42D14F332}" type="presOf" srcId="{BDA74ED1-6708-44BB-BD99-2B8612FF9C14}" destId="{B5A4270E-70FA-4D2B-BE0C-179A38D351A9}" srcOrd="0" destOrd="0" presId="urn:microsoft.com/office/officeart/2005/8/layout/radial6"/>
    <dgm:cxn modelId="{C56AA315-9931-4B5B-8C34-21F4D5488F5C}" type="presOf" srcId="{385B42E7-540E-45B3-ABCE-FCB0F072BE10}" destId="{A8F856E0-6B99-4B74-AF41-813D44E8C7D8}" srcOrd="0" destOrd="0" presId="urn:microsoft.com/office/officeart/2005/8/layout/radial6"/>
    <dgm:cxn modelId="{A5D45980-D6D6-4A7C-ADFE-F379D5AE64B1}" type="presOf" srcId="{7AE5D4E9-CA67-40DC-8E13-57B6FBDF1379}" destId="{E0B2C250-B8F4-43FF-AB04-687181649F31}" srcOrd="0" destOrd="0" presId="urn:microsoft.com/office/officeart/2005/8/layout/radial6"/>
    <dgm:cxn modelId="{AF951E08-B2EA-494F-AC9A-5ABE39FE93E6}" srcId="{385B42E7-540E-45B3-ABCE-FCB0F072BE10}" destId="{5DC119C4-1FC8-4899-B0D6-94EDAF0553E7}" srcOrd="6" destOrd="0" parTransId="{E45C6FF5-5898-4195-844B-7F58A1C5EEB5}" sibTransId="{8A34F580-1D83-411E-A1DE-60769549B308}"/>
    <dgm:cxn modelId="{C700CC20-1129-4A5A-86D0-D1DE5B847FD6}" type="presOf" srcId="{28BF9513-891D-419D-85A9-DBA5A5C9DAA2}" destId="{43086CC7-A6AF-40E8-8045-E0B4E4BBD2EC}" srcOrd="0" destOrd="0" presId="urn:microsoft.com/office/officeart/2005/8/layout/radial6"/>
    <dgm:cxn modelId="{DFE5715C-4178-4828-83DE-3393AE3E897B}" type="presOf" srcId="{6408FA0D-AB86-4A89-B2E5-F1D12FEA93C7}" destId="{F10A7080-5957-4420-994C-0A8551D7A195}" srcOrd="0" destOrd="0" presId="urn:microsoft.com/office/officeart/2005/8/layout/radial6"/>
    <dgm:cxn modelId="{7327785E-5E2C-4299-A319-8A5CBD73DE34}" type="presOf" srcId="{4CF7D887-160A-4A69-8038-2CF116E9045B}" destId="{9A2E7CD2-E616-4F7C-8BB4-17B1CC25BE31}" srcOrd="0" destOrd="0" presId="urn:microsoft.com/office/officeart/2005/8/layout/radial6"/>
    <dgm:cxn modelId="{89FC3662-E053-4AB1-B8D1-7085D8A76FE4}" srcId="{385B42E7-540E-45B3-ABCE-FCB0F072BE10}" destId="{2781F896-BBD3-4B64-92B3-A9627BD8724E}" srcOrd="3" destOrd="0" parTransId="{E991460B-F6D1-4FB4-B461-A1C644992DEC}" sibTransId="{48DF4FAA-38A2-4177-ABAF-0C55EA6D0532}"/>
    <dgm:cxn modelId="{8CD2EE5A-2F91-46AA-AB67-AEE655B161AA}" srcId="{385B42E7-540E-45B3-ABCE-FCB0F072BE10}" destId="{5720858D-71F7-4D25-B744-4AB54934B9B2}" srcOrd="0" destOrd="0" parTransId="{D7D8A9DA-AA6D-4B3E-A5C2-5538F4BFC9C8}" sibTransId="{64B78154-6A38-4417-B8C3-574C6B7D9767}"/>
    <dgm:cxn modelId="{2217AAD3-9EB5-476B-9F03-554E103EC2C9}" srcId="{385B42E7-540E-45B3-ABCE-FCB0F072BE10}" destId="{7AE5D4E9-CA67-40DC-8E13-57B6FBDF1379}" srcOrd="5" destOrd="0" parTransId="{3B4AA7B2-80B5-4A09-98EC-D965840FEC69}" sibTransId="{6408FA0D-AB86-4A89-B2E5-F1D12FEA93C7}"/>
    <dgm:cxn modelId="{5F1995C9-7D41-4270-BADF-227280A2230B}" srcId="{385B42E7-540E-45B3-ABCE-FCB0F072BE10}" destId="{4CF7D887-160A-4A69-8038-2CF116E9045B}" srcOrd="1" destOrd="0" parTransId="{8C18313A-7633-4754-A37B-92A173828AC4}" sibTransId="{FACC3AF4-4F2A-42AE-B050-A1408A4DC598}"/>
    <dgm:cxn modelId="{8243A7BA-E56E-4A85-B379-D5C563017C5C}" type="presOf" srcId="{48DF4FAA-38A2-4177-ABAF-0C55EA6D0532}" destId="{40541CA1-4765-43C4-B9CC-A5CE0C27F3EE}" srcOrd="0" destOrd="0" presId="urn:microsoft.com/office/officeart/2005/8/layout/radial6"/>
    <dgm:cxn modelId="{19B61660-C015-49FB-BA38-A0144CF731BD}" srcId="{385B42E7-540E-45B3-ABCE-FCB0F072BE10}" destId="{7900508F-2388-47F8-9922-22E464B38205}" srcOrd="4" destOrd="0" parTransId="{AEF1C003-7734-44E4-BABC-B355A03C6273}" sibTransId="{651C95E1-420E-4D29-83A4-425BFDC79A54}"/>
    <dgm:cxn modelId="{E811535C-9133-4CAB-8C91-607048E8B916}" type="presOf" srcId="{2781F896-BBD3-4B64-92B3-A9627BD8724E}" destId="{983367D5-C9FA-4CBE-84CD-B28166E45DF4}" srcOrd="0" destOrd="0" presId="urn:microsoft.com/office/officeart/2005/8/layout/radial6"/>
    <dgm:cxn modelId="{1B3F49D7-B951-492A-859D-1C86F4046DE2}" type="presOf" srcId="{7900508F-2388-47F8-9922-22E464B38205}" destId="{80461E64-88BD-4B61-9EA0-04AEC192A47F}" srcOrd="0" destOrd="0" presId="urn:microsoft.com/office/officeart/2005/8/layout/radial6"/>
    <dgm:cxn modelId="{9994B354-A23C-4CA7-A82B-03DA12D2267B}" type="presParOf" srcId="{43086CC7-A6AF-40E8-8045-E0B4E4BBD2EC}" destId="{A8F856E0-6B99-4B74-AF41-813D44E8C7D8}" srcOrd="0" destOrd="0" presId="urn:microsoft.com/office/officeart/2005/8/layout/radial6"/>
    <dgm:cxn modelId="{DF910FA8-657E-47F5-B895-A276EBA7E15D}" type="presParOf" srcId="{43086CC7-A6AF-40E8-8045-E0B4E4BBD2EC}" destId="{B5B11ACD-62F8-4EA8-A648-292B4B0421C8}" srcOrd="1" destOrd="0" presId="urn:microsoft.com/office/officeart/2005/8/layout/radial6"/>
    <dgm:cxn modelId="{850D7941-70A7-4782-90D2-3DACE2C696C0}" type="presParOf" srcId="{43086CC7-A6AF-40E8-8045-E0B4E4BBD2EC}" destId="{5F00532D-9FE4-4CDC-B54F-E7A2D3F4A928}" srcOrd="2" destOrd="0" presId="urn:microsoft.com/office/officeart/2005/8/layout/radial6"/>
    <dgm:cxn modelId="{5EB90032-5F24-4825-9118-7A03A542BE32}" type="presParOf" srcId="{43086CC7-A6AF-40E8-8045-E0B4E4BBD2EC}" destId="{EAA71BC7-F8F3-4FEF-AF81-444DF5DAA64E}" srcOrd="3" destOrd="0" presId="urn:microsoft.com/office/officeart/2005/8/layout/radial6"/>
    <dgm:cxn modelId="{93AA393C-72D6-4554-9179-FC4007077AEC}" type="presParOf" srcId="{43086CC7-A6AF-40E8-8045-E0B4E4BBD2EC}" destId="{9A2E7CD2-E616-4F7C-8BB4-17B1CC25BE31}" srcOrd="4" destOrd="0" presId="urn:microsoft.com/office/officeart/2005/8/layout/radial6"/>
    <dgm:cxn modelId="{31F6A32A-BDEB-44FE-B174-45E48525CFF5}" type="presParOf" srcId="{43086CC7-A6AF-40E8-8045-E0B4E4BBD2EC}" destId="{2CFF9212-F7BF-4580-9D53-A294C9BB18BF}" srcOrd="5" destOrd="0" presId="urn:microsoft.com/office/officeart/2005/8/layout/radial6"/>
    <dgm:cxn modelId="{3D3A227E-F7C9-4E00-992D-19AED8BA35B7}" type="presParOf" srcId="{43086CC7-A6AF-40E8-8045-E0B4E4BBD2EC}" destId="{7EF8554A-3D66-4965-84AC-53EFB8AC0EB5}" srcOrd="6" destOrd="0" presId="urn:microsoft.com/office/officeart/2005/8/layout/radial6"/>
    <dgm:cxn modelId="{6729393A-47A2-471E-BFDB-7CBDADDF0DA7}" type="presParOf" srcId="{43086CC7-A6AF-40E8-8045-E0B4E4BBD2EC}" destId="{EFA87D3E-8200-4D4A-910E-EAE37E3E5A5C}" srcOrd="7" destOrd="0" presId="urn:microsoft.com/office/officeart/2005/8/layout/radial6"/>
    <dgm:cxn modelId="{4AA8744B-19ED-414C-AA1D-F993E4483099}" type="presParOf" srcId="{43086CC7-A6AF-40E8-8045-E0B4E4BBD2EC}" destId="{2E138892-B083-4DFF-B8FF-AC715A107B17}" srcOrd="8" destOrd="0" presId="urn:microsoft.com/office/officeart/2005/8/layout/radial6"/>
    <dgm:cxn modelId="{8B53D08C-B51D-4452-B74F-19BCB3C20980}" type="presParOf" srcId="{43086CC7-A6AF-40E8-8045-E0B4E4BBD2EC}" destId="{B5A4270E-70FA-4D2B-BE0C-179A38D351A9}" srcOrd="9" destOrd="0" presId="urn:microsoft.com/office/officeart/2005/8/layout/radial6"/>
    <dgm:cxn modelId="{8EBD94E0-8F6E-4766-A7A6-B68530957958}" type="presParOf" srcId="{43086CC7-A6AF-40E8-8045-E0B4E4BBD2EC}" destId="{983367D5-C9FA-4CBE-84CD-B28166E45DF4}" srcOrd="10" destOrd="0" presId="urn:microsoft.com/office/officeart/2005/8/layout/radial6"/>
    <dgm:cxn modelId="{9F41696F-D2C2-4D96-A27D-2BFCA5A0E18D}" type="presParOf" srcId="{43086CC7-A6AF-40E8-8045-E0B4E4BBD2EC}" destId="{F2DF289A-D658-4FCF-BA4B-6EBB4539ECD9}" srcOrd="11" destOrd="0" presId="urn:microsoft.com/office/officeart/2005/8/layout/radial6"/>
    <dgm:cxn modelId="{66F83CA1-7967-4EC4-9FEB-6DEFDAABCED9}" type="presParOf" srcId="{43086CC7-A6AF-40E8-8045-E0B4E4BBD2EC}" destId="{40541CA1-4765-43C4-B9CC-A5CE0C27F3EE}" srcOrd="12" destOrd="0" presId="urn:microsoft.com/office/officeart/2005/8/layout/radial6"/>
    <dgm:cxn modelId="{BF678EF6-8F83-44C8-BF20-EF2B93BD8EB8}" type="presParOf" srcId="{43086CC7-A6AF-40E8-8045-E0B4E4BBD2EC}" destId="{80461E64-88BD-4B61-9EA0-04AEC192A47F}" srcOrd="13" destOrd="0" presId="urn:microsoft.com/office/officeart/2005/8/layout/radial6"/>
    <dgm:cxn modelId="{A56BEDC9-1D2D-440A-BEDE-529EB7FE354A}" type="presParOf" srcId="{43086CC7-A6AF-40E8-8045-E0B4E4BBD2EC}" destId="{DE4CA997-3D25-43CE-B32B-F50E8FB9EE1B}" srcOrd="14" destOrd="0" presId="urn:microsoft.com/office/officeart/2005/8/layout/radial6"/>
    <dgm:cxn modelId="{2ED922DE-C572-4B20-8BA9-E761DC228374}" type="presParOf" srcId="{43086CC7-A6AF-40E8-8045-E0B4E4BBD2EC}" destId="{36E1F8A6-EC16-4721-9967-F03943E76527}" srcOrd="15" destOrd="0" presId="urn:microsoft.com/office/officeart/2005/8/layout/radial6"/>
    <dgm:cxn modelId="{B3E45533-7396-4368-9429-B440911EBD43}" type="presParOf" srcId="{43086CC7-A6AF-40E8-8045-E0B4E4BBD2EC}" destId="{E0B2C250-B8F4-43FF-AB04-687181649F31}" srcOrd="16" destOrd="0" presId="urn:microsoft.com/office/officeart/2005/8/layout/radial6"/>
    <dgm:cxn modelId="{195D2913-53AA-4BC9-8A03-77BAB7080EE5}" type="presParOf" srcId="{43086CC7-A6AF-40E8-8045-E0B4E4BBD2EC}" destId="{980CDB75-694C-4C7E-9182-8F4758B832DF}" srcOrd="17" destOrd="0" presId="urn:microsoft.com/office/officeart/2005/8/layout/radial6"/>
    <dgm:cxn modelId="{4C26CFF2-A899-422F-91DE-3887D2BFDB6E}" type="presParOf" srcId="{43086CC7-A6AF-40E8-8045-E0B4E4BBD2EC}" destId="{F10A7080-5957-4420-994C-0A8551D7A195}" srcOrd="18" destOrd="0" presId="urn:microsoft.com/office/officeart/2005/8/layout/radial6"/>
    <dgm:cxn modelId="{B0BFB458-1972-473C-AEF3-A7B5419097F8}" type="presParOf" srcId="{43086CC7-A6AF-40E8-8045-E0B4E4BBD2EC}" destId="{FDA33628-3341-438D-A2C2-E990654550F0}" srcOrd="19" destOrd="0" presId="urn:microsoft.com/office/officeart/2005/8/layout/radial6"/>
    <dgm:cxn modelId="{B4F0918C-EF52-4B4A-B2DF-94EFD7BDC3E1}" type="presParOf" srcId="{43086CC7-A6AF-40E8-8045-E0B4E4BBD2EC}" destId="{099CB19D-614C-4760-A838-26111405268E}" srcOrd="20" destOrd="0" presId="urn:microsoft.com/office/officeart/2005/8/layout/radial6"/>
    <dgm:cxn modelId="{B1BEF250-0595-495C-AB2B-A487BA23417E}" type="presParOf" srcId="{43086CC7-A6AF-40E8-8045-E0B4E4BBD2EC}" destId="{307A1980-370D-4B5B-B34B-BCE22F54508D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A1980-370D-4B5B-B34B-BCE22F54508D}">
      <dsp:nvSpPr>
        <dsp:cNvPr id="0" name=""/>
        <dsp:cNvSpPr/>
      </dsp:nvSpPr>
      <dsp:spPr>
        <a:xfrm>
          <a:off x="1242121" y="455507"/>
          <a:ext cx="3611756" cy="3611756"/>
        </a:xfrm>
        <a:prstGeom prst="blockArc">
          <a:avLst>
            <a:gd name="adj1" fmla="val 13114286"/>
            <a:gd name="adj2" fmla="val 16200000"/>
            <a:gd name="adj3" fmla="val 389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0A7080-5957-4420-994C-0A8551D7A195}">
      <dsp:nvSpPr>
        <dsp:cNvPr id="0" name=""/>
        <dsp:cNvSpPr/>
      </dsp:nvSpPr>
      <dsp:spPr>
        <a:xfrm>
          <a:off x="1242121" y="455507"/>
          <a:ext cx="3611756" cy="3611756"/>
        </a:xfrm>
        <a:prstGeom prst="blockArc">
          <a:avLst>
            <a:gd name="adj1" fmla="val 10028571"/>
            <a:gd name="adj2" fmla="val 13114286"/>
            <a:gd name="adj3" fmla="val 389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1F8A6-EC16-4721-9967-F03943E76527}">
      <dsp:nvSpPr>
        <dsp:cNvPr id="0" name=""/>
        <dsp:cNvSpPr/>
      </dsp:nvSpPr>
      <dsp:spPr>
        <a:xfrm>
          <a:off x="1242121" y="455507"/>
          <a:ext cx="3611756" cy="3611756"/>
        </a:xfrm>
        <a:prstGeom prst="blockArc">
          <a:avLst>
            <a:gd name="adj1" fmla="val 6942857"/>
            <a:gd name="adj2" fmla="val 10028571"/>
            <a:gd name="adj3" fmla="val 3896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541CA1-4765-43C4-B9CC-A5CE0C27F3EE}">
      <dsp:nvSpPr>
        <dsp:cNvPr id="0" name=""/>
        <dsp:cNvSpPr/>
      </dsp:nvSpPr>
      <dsp:spPr>
        <a:xfrm>
          <a:off x="1242121" y="455507"/>
          <a:ext cx="3611756" cy="3611756"/>
        </a:xfrm>
        <a:prstGeom prst="blockArc">
          <a:avLst>
            <a:gd name="adj1" fmla="val 3857143"/>
            <a:gd name="adj2" fmla="val 6942857"/>
            <a:gd name="adj3" fmla="val 389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4270E-70FA-4D2B-BE0C-179A38D351A9}">
      <dsp:nvSpPr>
        <dsp:cNvPr id="0" name=""/>
        <dsp:cNvSpPr/>
      </dsp:nvSpPr>
      <dsp:spPr>
        <a:xfrm>
          <a:off x="1242121" y="455507"/>
          <a:ext cx="3611756" cy="3611756"/>
        </a:xfrm>
        <a:prstGeom prst="blockArc">
          <a:avLst>
            <a:gd name="adj1" fmla="val 771429"/>
            <a:gd name="adj2" fmla="val 3857143"/>
            <a:gd name="adj3" fmla="val 389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F8554A-3D66-4965-84AC-53EFB8AC0EB5}">
      <dsp:nvSpPr>
        <dsp:cNvPr id="0" name=""/>
        <dsp:cNvSpPr/>
      </dsp:nvSpPr>
      <dsp:spPr>
        <a:xfrm>
          <a:off x="1242121" y="455507"/>
          <a:ext cx="3611756" cy="3611756"/>
        </a:xfrm>
        <a:prstGeom prst="blockArc">
          <a:avLst>
            <a:gd name="adj1" fmla="val 19285714"/>
            <a:gd name="adj2" fmla="val 771429"/>
            <a:gd name="adj3" fmla="val 389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A71BC7-F8F3-4FEF-AF81-444DF5DAA64E}">
      <dsp:nvSpPr>
        <dsp:cNvPr id="0" name=""/>
        <dsp:cNvSpPr/>
      </dsp:nvSpPr>
      <dsp:spPr>
        <a:xfrm>
          <a:off x="1242121" y="455507"/>
          <a:ext cx="3611756" cy="3611756"/>
        </a:xfrm>
        <a:prstGeom prst="blockArc">
          <a:avLst>
            <a:gd name="adj1" fmla="val 16200000"/>
            <a:gd name="adj2" fmla="val 19285714"/>
            <a:gd name="adj3" fmla="val 389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856E0-6B99-4B74-AF41-813D44E8C7D8}">
      <dsp:nvSpPr>
        <dsp:cNvPr id="0" name=""/>
        <dsp:cNvSpPr/>
      </dsp:nvSpPr>
      <dsp:spPr>
        <a:xfrm>
          <a:off x="2349996" y="1563382"/>
          <a:ext cx="1396007" cy="13960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Portafolio</a:t>
          </a:r>
          <a:endParaRPr lang="es-ES" sz="1600" kern="1200" dirty="0"/>
        </a:p>
      </dsp:txBody>
      <dsp:txXfrm>
        <a:off x="2554436" y="1767822"/>
        <a:ext cx="987127" cy="987127"/>
      </dsp:txXfrm>
    </dsp:sp>
    <dsp:sp modelId="{B5B11ACD-62F8-4EA8-A648-292B4B0421C8}">
      <dsp:nvSpPr>
        <dsp:cNvPr id="0" name=""/>
        <dsp:cNvSpPr/>
      </dsp:nvSpPr>
      <dsp:spPr>
        <a:xfrm>
          <a:off x="2559397" y="2084"/>
          <a:ext cx="977205" cy="9772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b="1" i="1" kern="1200" dirty="0" smtClean="0"/>
            <a:t>Administración y Empresas</a:t>
          </a:r>
          <a:endParaRPr lang="es-ES" sz="800" kern="1200" dirty="0"/>
        </a:p>
      </dsp:txBody>
      <dsp:txXfrm>
        <a:off x="2702505" y="145192"/>
        <a:ext cx="690989" cy="690989"/>
      </dsp:txXfrm>
    </dsp:sp>
    <dsp:sp modelId="{9A2E7CD2-E616-4F7C-8BB4-17B1CC25BE31}">
      <dsp:nvSpPr>
        <dsp:cNvPr id="0" name=""/>
        <dsp:cNvSpPr/>
      </dsp:nvSpPr>
      <dsp:spPr>
        <a:xfrm>
          <a:off x="3943785" y="668770"/>
          <a:ext cx="977205" cy="97720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b="1" i="1" kern="1200" dirty="0" smtClean="0"/>
            <a:t>Sector Público</a:t>
          </a:r>
          <a:endParaRPr lang="es-ES" sz="800" kern="1200" dirty="0"/>
        </a:p>
      </dsp:txBody>
      <dsp:txXfrm>
        <a:off x="4086893" y="811878"/>
        <a:ext cx="690989" cy="690989"/>
      </dsp:txXfrm>
    </dsp:sp>
    <dsp:sp modelId="{EFA87D3E-8200-4D4A-910E-EAE37E3E5A5C}">
      <dsp:nvSpPr>
        <dsp:cNvPr id="0" name=""/>
        <dsp:cNvSpPr/>
      </dsp:nvSpPr>
      <dsp:spPr>
        <a:xfrm>
          <a:off x="4285701" y="2166800"/>
          <a:ext cx="977205" cy="97720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b="1" i="1" kern="1200" dirty="0" smtClean="0"/>
            <a:t>Informática</a:t>
          </a:r>
          <a:endParaRPr lang="es-ES" sz="800" kern="1200" dirty="0"/>
        </a:p>
      </dsp:txBody>
      <dsp:txXfrm>
        <a:off x="4428809" y="2309908"/>
        <a:ext cx="690989" cy="690989"/>
      </dsp:txXfrm>
    </dsp:sp>
    <dsp:sp modelId="{983367D5-C9FA-4CBE-84CD-B28166E45DF4}">
      <dsp:nvSpPr>
        <dsp:cNvPr id="0" name=""/>
        <dsp:cNvSpPr/>
      </dsp:nvSpPr>
      <dsp:spPr>
        <a:xfrm>
          <a:off x="3327674" y="3368128"/>
          <a:ext cx="977205" cy="97720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b="1" i="1" kern="1200" dirty="0" smtClean="0"/>
            <a:t>Turismo</a:t>
          </a:r>
          <a:endParaRPr lang="es-ES" sz="800" kern="1200" dirty="0"/>
        </a:p>
      </dsp:txBody>
      <dsp:txXfrm>
        <a:off x="3470782" y="3511236"/>
        <a:ext cx="690989" cy="690989"/>
      </dsp:txXfrm>
    </dsp:sp>
    <dsp:sp modelId="{80461E64-88BD-4B61-9EA0-04AEC192A47F}">
      <dsp:nvSpPr>
        <dsp:cNvPr id="0" name=""/>
        <dsp:cNvSpPr/>
      </dsp:nvSpPr>
      <dsp:spPr>
        <a:xfrm>
          <a:off x="1791119" y="3368128"/>
          <a:ext cx="977205" cy="97720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b="1" i="1" kern="1200" dirty="0" smtClean="0"/>
            <a:t>Sector lácteo y agroindustrias</a:t>
          </a:r>
          <a:endParaRPr lang="es-ES" sz="800" kern="1200" dirty="0"/>
        </a:p>
      </dsp:txBody>
      <dsp:txXfrm>
        <a:off x="1934227" y="3511236"/>
        <a:ext cx="690989" cy="690989"/>
      </dsp:txXfrm>
    </dsp:sp>
    <dsp:sp modelId="{E0B2C250-B8F4-43FF-AB04-687181649F31}">
      <dsp:nvSpPr>
        <dsp:cNvPr id="0" name=""/>
        <dsp:cNvSpPr/>
      </dsp:nvSpPr>
      <dsp:spPr>
        <a:xfrm>
          <a:off x="833093" y="2166800"/>
          <a:ext cx="977205" cy="9772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b="1" i="1" kern="1200" dirty="0" smtClean="0"/>
            <a:t>Transporte y Comercio</a:t>
          </a:r>
          <a:endParaRPr lang="es-ES" sz="800" kern="1200" dirty="0"/>
        </a:p>
      </dsp:txBody>
      <dsp:txXfrm>
        <a:off x="976201" y="2309908"/>
        <a:ext cx="690989" cy="690989"/>
      </dsp:txXfrm>
    </dsp:sp>
    <dsp:sp modelId="{FDA33628-3341-438D-A2C2-E990654550F0}">
      <dsp:nvSpPr>
        <dsp:cNvPr id="0" name=""/>
        <dsp:cNvSpPr/>
      </dsp:nvSpPr>
      <dsp:spPr>
        <a:xfrm>
          <a:off x="1175009" y="668770"/>
          <a:ext cx="977205" cy="97720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b="1" i="1" kern="1200" dirty="0" smtClean="0"/>
            <a:t>Áreas especializadas</a:t>
          </a:r>
          <a:endParaRPr lang="es-ES" sz="800" kern="1200" dirty="0"/>
        </a:p>
      </dsp:txBody>
      <dsp:txXfrm>
        <a:off x="1318117" y="811878"/>
        <a:ext cx="690989" cy="690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8FD0A-0595-4509-95D6-E1AB14E70FDE}" type="datetimeFigureOut">
              <a:rPr lang="es-EC" smtClean="0"/>
              <a:t>27/2/2019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F880A-30FC-484A-9EBF-BEAA74A10A0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1711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2652-9DB8-47C7-A02D-DB91CA24825F}" type="datetimeFigureOut">
              <a:rPr lang="es-EC" smtClean="0"/>
              <a:t>27/2/2019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90AF-66BA-42E6-85D4-4B82EB0F962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34422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2652-9DB8-47C7-A02D-DB91CA24825F}" type="datetimeFigureOut">
              <a:rPr lang="es-EC" smtClean="0"/>
              <a:t>27/2/2019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90AF-66BA-42E6-85D4-4B82EB0F962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68776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2652-9DB8-47C7-A02D-DB91CA24825F}" type="datetimeFigureOut">
              <a:rPr lang="es-EC" smtClean="0"/>
              <a:t>27/2/2019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90AF-66BA-42E6-85D4-4B82EB0F962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15125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A480B-99FD-4777-BA37-457945D8204C}" type="datetimeFigureOut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27/2/2019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E7E833-F37B-4021-9FBF-A85CCDF2E508}" type="slidenum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762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92E3EE-A424-4300-B431-3B245425251B}" type="datetimeFigureOut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27/2/2019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F21090-8DAB-427A-8BD6-D11D1B035054}" type="slidenum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736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BE95A-5A45-4B10-851E-C081D818057E}" type="datetimeFigureOut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27/2/2019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E1635-7A7E-4850-8C3D-B9233C5ACCE5}" type="slidenum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732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EEF14F-DBBB-49B5-A467-658FB69A295F}" type="datetimeFigureOut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27/2/2019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5043C-08C8-4220-AB02-5B924B491EB2}" type="slidenum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827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A46BEF-FADD-4A23-AD1A-F50B3154533B}" type="datetimeFigureOut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27/2/2019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186CF-CA49-4160-8166-F5C85A495F28}" type="slidenum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649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4A2092-F7F7-4F9F-A58E-6FED841ED3AF}" type="datetimeFigureOut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27/2/2019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D2918-C6A1-4840-8CD8-E06E03DE6200}" type="slidenum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446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16BBE-9924-4DD1-8E53-689194910C2E}" type="datetimeFigureOut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27/2/2019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91F772-16F3-4927-9CEB-E1DFD7CD21B3}" type="slidenum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619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EC231-BFC8-4A55-A8EA-EEFA0B780496}" type="datetimeFigureOut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27/2/2019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47F57-A783-4F75-A50F-60C983D6E75A}" type="slidenum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797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2652-9DB8-47C7-A02D-DB91CA24825F}" type="datetimeFigureOut">
              <a:rPr lang="es-EC" smtClean="0"/>
              <a:t>27/2/2019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90AF-66BA-42E6-85D4-4B82EB0F962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85317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31E7F-175A-458A-96E0-606B9A4ECECE}" type="datetimeFigureOut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27/2/2019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AE0F0-E44B-4573-A6D0-EF5738D611B9}" type="slidenum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472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2B41D-D66B-4F79-9B9B-556623B77B0E}" type="datetimeFigureOut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27/2/2019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28559C-AB05-42A4-BFBC-268BB825F2B3}" type="slidenum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722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687DD6-93E6-4211-8352-61933CC6D2E2}" type="datetimeFigureOut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27/2/2019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71F06-A379-481A-B8BA-333584BC6A9A}" type="slidenum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5915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A480B-99FD-4777-BA37-457945D8204C}" type="datetimeFigureOut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27/2/2019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E7E833-F37B-4021-9FBF-A85CCDF2E508}" type="slidenum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4431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92E3EE-A424-4300-B431-3B245425251B}" type="datetimeFigureOut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27/2/2019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F21090-8DAB-427A-8BD6-D11D1B035054}" type="slidenum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395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BE95A-5A45-4B10-851E-C081D818057E}" type="datetimeFigureOut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27/2/2019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E1635-7A7E-4850-8C3D-B9233C5ACCE5}" type="slidenum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6668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EEF14F-DBBB-49B5-A467-658FB69A295F}" type="datetimeFigureOut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27/2/2019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5043C-08C8-4220-AB02-5B924B491EB2}" type="slidenum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9673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A46BEF-FADD-4A23-AD1A-F50B3154533B}" type="datetimeFigureOut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27/2/2019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186CF-CA49-4160-8166-F5C85A495F28}" type="slidenum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0758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4A2092-F7F7-4F9F-A58E-6FED841ED3AF}" type="datetimeFigureOut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27/2/2019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D2918-C6A1-4840-8CD8-E06E03DE6200}" type="slidenum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042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16BBE-9924-4DD1-8E53-689194910C2E}" type="datetimeFigureOut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27/2/2019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91F772-16F3-4927-9CEB-E1DFD7CD21B3}" type="slidenum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812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2652-9DB8-47C7-A02D-DB91CA24825F}" type="datetimeFigureOut">
              <a:rPr lang="es-EC" smtClean="0"/>
              <a:t>27/2/2019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90AF-66BA-42E6-85D4-4B82EB0F962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264659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EC231-BFC8-4A55-A8EA-EEFA0B780496}" type="datetimeFigureOut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27/2/2019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47F57-A783-4F75-A50F-60C983D6E75A}" type="slidenum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7536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31E7F-175A-458A-96E0-606B9A4ECECE}" type="datetimeFigureOut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27/2/2019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AE0F0-E44B-4573-A6D0-EF5738D611B9}" type="slidenum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4919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2B41D-D66B-4F79-9B9B-556623B77B0E}" type="datetimeFigureOut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27/2/2019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28559C-AB05-42A4-BFBC-268BB825F2B3}" type="slidenum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5276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687DD6-93E6-4211-8352-61933CC6D2E2}" type="datetimeFigureOut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27/2/2019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71F06-A379-481A-B8BA-333584BC6A9A}" type="slidenum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289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2652-9DB8-47C7-A02D-DB91CA24825F}" type="datetimeFigureOut">
              <a:rPr lang="es-EC" smtClean="0"/>
              <a:t>27/2/2019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90AF-66BA-42E6-85D4-4B82EB0F962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03662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2652-9DB8-47C7-A02D-DB91CA24825F}" type="datetimeFigureOut">
              <a:rPr lang="es-EC" smtClean="0"/>
              <a:t>27/2/2019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90AF-66BA-42E6-85D4-4B82EB0F962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6323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2652-9DB8-47C7-A02D-DB91CA24825F}" type="datetimeFigureOut">
              <a:rPr lang="es-EC" smtClean="0"/>
              <a:t>27/2/2019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90AF-66BA-42E6-85D4-4B82EB0F962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2658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2652-9DB8-47C7-A02D-DB91CA24825F}" type="datetimeFigureOut">
              <a:rPr lang="es-EC" smtClean="0"/>
              <a:t>27/2/2019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90AF-66BA-42E6-85D4-4B82EB0F962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89522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2652-9DB8-47C7-A02D-DB91CA24825F}" type="datetimeFigureOut">
              <a:rPr lang="es-EC" smtClean="0"/>
              <a:t>27/2/2019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90AF-66BA-42E6-85D4-4B82EB0F962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1794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2652-9DB8-47C7-A02D-DB91CA24825F}" type="datetimeFigureOut">
              <a:rPr lang="es-EC" smtClean="0"/>
              <a:t>27/2/2019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90AF-66BA-42E6-85D4-4B82EB0F962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59979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E2652-9DB8-47C7-A02D-DB91CA24825F}" type="datetimeFigureOut">
              <a:rPr lang="es-EC" smtClean="0"/>
              <a:t>27/2/2019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090AF-66BA-42E6-85D4-4B82EB0F962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5698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título del patrón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165B0A-BF7F-4E18-8AC2-7482652BA60B}" type="datetimeFigureOut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27/2/2019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22FCC0-48D2-4081-99BF-4007CA172944}" type="slidenum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34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título del patrón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165B0A-BF7F-4E18-8AC2-7482652BA60B}" type="datetimeFigureOut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27/2/2019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22FCC0-48D2-4081-99BF-4007CA172944}" type="slidenum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873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5527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9819" y="1293222"/>
            <a:ext cx="8778240" cy="1015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3. </a:t>
            </a:r>
            <a:r>
              <a:rPr lang="es-EC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Elaboración del Plan Estratégico de la Empresa Pública UPEC-CREATIVA EP </a:t>
            </a:r>
            <a:r>
              <a:rPr lang="es-EC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2018-2020.</a:t>
            </a:r>
            <a:endParaRPr lang="es-E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28601" y="2509272"/>
            <a:ext cx="4038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2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Instrumento </a:t>
            </a:r>
            <a:r>
              <a:rPr lang="es-EC" sz="22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para la gestión del desarrollo de las actividades de la </a:t>
            </a:r>
            <a:r>
              <a:rPr lang="es-EC" sz="22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organización.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2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Ofrece el diseño y la construcción del futuro para la </a:t>
            </a:r>
            <a:r>
              <a:rPr lang="es-EC" sz="22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organización.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2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Proyección hasta el año 2020.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sz="2200" b="1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881" y="2855158"/>
            <a:ext cx="3463290" cy="226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101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8601" y="1332390"/>
            <a:ext cx="87545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4. </a:t>
            </a:r>
            <a:r>
              <a:rPr lang="es-EC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Apertura del Centro de Desarrollo Infantil Pequeños Sabios de la </a:t>
            </a:r>
            <a:r>
              <a:rPr lang="es-EC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UPEC.</a:t>
            </a:r>
            <a:endParaRPr lang="es-E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28601" y="2509272"/>
            <a:ext cx="403860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17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 30 de mayo de 2018 se suscribe el convenio de </a:t>
            </a:r>
            <a:r>
              <a:rPr lang="es-EC" sz="17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cooperación entre </a:t>
            </a:r>
            <a:r>
              <a:rPr lang="es-EC" sz="17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 </a:t>
            </a:r>
            <a:r>
              <a:rPr lang="es-EC" sz="17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UPEC </a:t>
            </a:r>
            <a:r>
              <a:rPr lang="es-EC" sz="17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 </a:t>
            </a:r>
            <a:r>
              <a:rPr lang="es-EC" sz="17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UPEC </a:t>
            </a:r>
            <a:r>
              <a:rPr lang="es-EC" sz="17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CREATIVA </a:t>
            </a:r>
            <a:r>
              <a:rPr lang="es-EC" sz="17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EP.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17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Cuenta </a:t>
            </a:r>
            <a:r>
              <a:rPr lang="es-EC" sz="17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 una inversión de USD 521.040,00 en infraestructura, y USD 38.295,38 en </a:t>
            </a:r>
            <a:r>
              <a:rPr lang="es-EC" sz="17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equipamiento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17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Cuenta con una capacidad para acoger a 60 infantes.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17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Ambiente </a:t>
            </a:r>
            <a:r>
              <a:rPr lang="es-EC" sz="17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rico en experiencias formativas, educativas y afectivas, que permitan desarrollar hábitos, valores, autonomía, creatividad y actitudes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9" t="60191" r="539" b="1333"/>
          <a:stretch/>
        </p:blipFill>
        <p:spPr>
          <a:xfrm>
            <a:off x="4852193" y="3122024"/>
            <a:ext cx="3913127" cy="212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65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8601" y="1332390"/>
            <a:ext cx="87545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5. </a:t>
            </a:r>
            <a:r>
              <a:rPr lang="es-EC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Elaboración del portafolio de productos de UPEC-CREATIVA EP.</a:t>
            </a:r>
            <a:endParaRPr lang="es-E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28601" y="2718279"/>
            <a:ext cx="40386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17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UPEC-CREATIVA EP, con el propósito de servir como Instrumento de Gestión, sin perder de vista la excelencia y calidad, ha elaborado un portafolio de servicios profesionales apalancado por las nueve carreras universitarias existentes en la UPEC.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97836561"/>
              </p:ext>
            </p:extLst>
          </p:nvPr>
        </p:nvGraphicFramePr>
        <p:xfrm>
          <a:off x="3509554" y="1909691"/>
          <a:ext cx="6096000" cy="4347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826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8601" y="1332390"/>
            <a:ext cx="87545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</a:t>
            </a:r>
            <a:r>
              <a:rPr lang="es-E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s-EC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Servicio de Administración de parqueaderos universitarios.</a:t>
            </a:r>
            <a:endParaRPr lang="es-E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28601" y="2718279"/>
            <a:ext cx="403860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17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Gestión </a:t>
            </a:r>
            <a:r>
              <a:rPr lang="es-EC" sz="17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administrativa, económica y financiera en todo lo referente al uso de los parqueaderos, su distribución y </a:t>
            </a:r>
            <a:r>
              <a:rPr lang="es-EC" sz="17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mantenimiento.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sz="1700" b="1" dirty="0" smtClean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17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Durante el año 2018 la ocupación de parqueaderos de la UPEC asciende a 120 de los 165 disponibles, lo que representa un 73% de ocupación.</a:t>
            </a:r>
            <a:endParaRPr lang="es-EC" sz="1700" b="1" dirty="0" smtClean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sz="1700" b="1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943" y="3167797"/>
            <a:ext cx="3657599" cy="1933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2637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8601" y="1332390"/>
            <a:ext cx="87545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7. </a:t>
            </a:r>
            <a:r>
              <a:rPr lang="es-EC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Comercialización de los servicios que </a:t>
            </a:r>
            <a:r>
              <a:rPr lang="es-EC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presta la infraestructura universitaria.</a:t>
            </a:r>
            <a:endParaRPr lang="es-E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28601" y="2718279"/>
            <a:ext cx="403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Uso de infraestructura.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b="1" dirty="0" smtClean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Uso de laboratorios.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b="1" dirty="0" smtClean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Uso de infraestructura de Centros Experimentales.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b="1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Servicios de Laboratorio FIACA: Análisis de Suelos, Análisis Foliar, Análisis de Aguas y Bromatología.</a:t>
            </a:r>
            <a:endParaRPr lang="es-EC" b="1" dirty="0" smtClean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b="1" dirty="0" smtClean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b="1" dirty="0" smtClean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b="1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325" y="3017520"/>
            <a:ext cx="3247433" cy="2065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5069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8601" y="1332390"/>
            <a:ext cx="87545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8. </a:t>
            </a:r>
            <a:r>
              <a:rPr lang="es-EC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Prestación de nuevos servicios para la comunidad universitaria de la UPEC.</a:t>
            </a:r>
            <a:endParaRPr lang="es-E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28601" y="2718279"/>
            <a:ext cx="40386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14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Elaboración y comercialización de uniformes y prendas para desarrollar actividades académicas y prácticas pre-profesionales.</a:t>
            </a:r>
            <a:endParaRPr lang="es-EC" sz="1400" b="1" dirty="0" smtClean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14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Implementación de máquinas dispensadoras de alimentos en el Campus Universitario</a:t>
            </a:r>
            <a:r>
              <a:rPr lang="es-EC" sz="14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14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Servicio de transporte nocturno para los estudiantes de la UPEC, el cual beneficia a 500 estudiantes aproximadamente que viven fuera de la ciudad de Tulcán. </a:t>
            </a:r>
            <a:endParaRPr lang="es-EC" sz="1400" b="1" dirty="0" smtClean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14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Implementación de 2 islas de impresión y fotocopiado para el uso de toda la comunidad Universitaria de la UPEC</a:t>
            </a:r>
            <a:r>
              <a:rPr lang="es-EC" sz="14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14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Venta de libros y material bibliográfico a la comunidad universitaria y sociedad en general.</a:t>
            </a:r>
            <a:endParaRPr lang="es-EC" sz="1400" b="1" dirty="0" smtClean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sz="1400" b="1" dirty="0" smtClean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sz="1400" b="1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955" y="2886717"/>
            <a:ext cx="1645920" cy="1061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179" y="5073043"/>
            <a:ext cx="1704442" cy="1135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18" y="2886718"/>
            <a:ext cx="1591164" cy="1061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018" y="5073044"/>
            <a:ext cx="1632857" cy="1089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244" y="4027940"/>
            <a:ext cx="1368615" cy="913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14069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8601" y="1332390"/>
            <a:ext cx="87545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9. </a:t>
            </a:r>
            <a:r>
              <a:rPr lang="es-EC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Creación de los primeros programas de educación continua.</a:t>
            </a:r>
            <a:endParaRPr lang="es-E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28601" y="2718279"/>
            <a:ext cx="4038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14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través del convenio interinstitucional suscrito con la UPEC se ha iniciado con los siguientes programas de educación </a:t>
            </a:r>
            <a:r>
              <a:rPr lang="es-EC" sz="14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continua: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C" sz="14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Mantenimiento </a:t>
            </a:r>
            <a:r>
              <a:rPr lang="es-EC" sz="14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preventivo de </a:t>
            </a:r>
            <a:r>
              <a:rPr lang="es-EC" sz="14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computadoras.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C" sz="14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Ofimática 1.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C" sz="14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Excel intermedio.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C" sz="14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Contratación Pública</a:t>
            </a:r>
          </a:p>
          <a:p>
            <a:pPr lvl="1" algn="just"/>
            <a:endParaRPr lang="es-EC" sz="1400" b="1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14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Todos los programas de capacitación han sido elaborados con el propósito de servir como Instrumento de Gestión para sus requirentes, de acuerdo a las necesidades </a:t>
            </a:r>
            <a:endParaRPr lang="es-EC" sz="1400" b="1" dirty="0" smtClean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sz="1400" b="1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381"/>
          <a:stretch/>
        </p:blipFill>
        <p:spPr>
          <a:xfrm rot="966684">
            <a:off x="5138597" y="2253118"/>
            <a:ext cx="2947312" cy="365129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830448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8601" y="1162571"/>
            <a:ext cx="87545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</a:t>
            </a:r>
            <a:r>
              <a:rPr lang="es-EC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Lanzamiento del programa de educación continua para la formación de Auxiliares de </a:t>
            </a:r>
            <a:r>
              <a:rPr lang="es-EC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Enfermería.</a:t>
            </a:r>
            <a:endParaRPr lang="es-E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28601" y="2718279"/>
            <a:ext cx="40386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14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 </a:t>
            </a:r>
            <a:r>
              <a:rPr lang="es-EC" sz="14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Empresa Pública UPEC-CREATIVA EP en conjunto con la Universidad Politécnica Estatal del Carchi-UPEC a través de su carrera de enfermería ha desarrollado el proyecto para la PRESTACIÓN DEL SERVICIO DE CAPACITACIÓN DE AUXILIARES DE </a:t>
            </a:r>
            <a:r>
              <a:rPr lang="es-EC" sz="14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ENFERMERÍA.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sz="1400" b="1" dirty="0" smtClean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14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 10 de noviembre de 2018, UPEC CREATIVA EP inició la primera promoción del curso de Auxiliares de </a:t>
            </a:r>
            <a:r>
              <a:rPr lang="es-EC" sz="14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Enfermería con cupo lleno.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sz="1400" b="1" dirty="0" smtClean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14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 plan de estudios del curso ofertado por la Empresa Pública de la UPEC, prevé un total de 900 horas aproximadamente divididas en 25% teoría y 75% práctica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946" y="2639899"/>
            <a:ext cx="2417210" cy="3447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49853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8601" y="1162571"/>
            <a:ext cx="87545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11. </a:t>
            </a:r>
            <a:r>
              <a:rPr lang="es-EC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Suscripción de alianzas estratégicas para la prestación de nuevos servicios a la comunidad universitaria y sociedad en </a:t>
            </a:r>
            <a:r>
              <a:rPr lang="es-EC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general.</a:t>
            </a:r>
            <a:endParaRPr lang="es-E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28601" y="2718279"/>
            <a:ext cx="403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16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 Ley Orgánica de Empresas Públicas LOEP, de conformidad con lo establecido en su artículo 35, concede a las empresas públicas amplia capacidad de </a:t>
            </a:r>
            <a:r>
              <a:rPr lang="es-EC" sz="16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asociación.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sz="1600" b="1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16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UPEC-CREATIVA EP ha </a:t>
            </a:r>
            <a:r>
              <a:rPr lang="es-EC" sz="16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suscrito durante el año 2018 </a:t>
            </a:r>
            <a:r>
              <a:rPr lang="es-EC" sz="16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15 convenios o alianzas estratégicas con instituciones del sector público y privado que ha permitido dinamizar las actividades </a:t>
            </a:r>
            <a:r>
              <a:rPr lang="es-EC" sz="16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empresariales.</a:t>
            </a:r>
            <a:endParaRPr lang="es-EC" sz="1600" b="1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0201422"/>
              </p:ext>
            </p:extLst>
          </p:nvPr>
        </p:nvGraphicFramePr>
        <p:xfrm>
          <a:off x="4585062" y="2940348"/>
          <a:ext cx="3984171" cy="2603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17133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8601" y="1162571"/>
            <a:ext cx="87545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12. </a:t>
            </a:r>
            <a:r>
              <a:rPr lang="es-EC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Generación de rendimientos financieros que permiten cubrir el 100% de gastos operativos y generar un margen de utilidad. </a:t>
            </a:r>
            <a:endParaRPr lang="es-E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28601" y="2835846"/>
            <a:ext cx="403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16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UPEC-CREATIVA EP ha logrado generar ingresos anuales por la administración y gestión logística, operativa y comercial de bienes y </a:t>
            </a:r>
            <a:r>
              <a:rPr lang="es-EC" sz="16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servicios.</a:t>
            </a:r>
          </a:p>
          <a:p>
            <a:pPr algn="just"/>
            <a:endParaRPr lang="es-EC" sz="1600" b="1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16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Estos ingresos permiten generar utilidades con un margen de rentabilidad sobre las ventas </a:t>
            </a:r>
            <a:r>
              <a:rPr lang="es-EC" sz="16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del 33,21%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sz="1600" b="1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16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Incremento del 100,46% en las operaciones (resultados) del ejercicio 2018 en relación al año anterior.</a:t>
            </a:r>
            <a:endParaRPr lang="es-EC" sz="1600" b="1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9805503"/>
              </p:ext>
            </p:extLst>
          </p:nvPr>
        </p:nvGraphicFramePr>
        <p:xfrm>
          <a:off x="4432447" y="2850110"/>
          <a:ext cx="4550686" cy="2540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3166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ondear rectángulo de esquina diagonal 6"/>
          <p:cNvSpPr/>
          <p:nvPr/>
        </p:nvSpPr>
        <p:spPr>
          <a:xfrm>
            <a:off x="660312" y="2053146"/>
            <a:ext cx="3440028" cy="1108108"/>
          </a:xfrm>
          <a:prstGeom prst="round2Diag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MESA 1: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Investigación</a:t>
            </a:r>
          </a:p>
        </p:txBody>
      </p:sp>
      <p:sp>
        <p:nvSpPr>
          <p:cNvPr id="8" name="Redondear rectángulo de esquina diagonal 7"/>
          <p:cNvSpPr/>
          <p:nvPr/>
        </p:nvSpPr>
        <p:spPr>
          <a:xfrm>
            <a:off x="5024149" y="2053146"/>
            <a:ext cx="3440028" cy="1108108"/>
          </a:xfrm>
          <a:prstGeom prst="round2Diag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MESA 2: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Vinculación con la Sociedad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0" y="933922"/>
            <a:ext cx="91440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0000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Mesas Temáticas</a:t>
            </a:r>
          </a:p>
        </p:txBody>
      </p:sp>
      <p:sp>
        <p:nvSpPr>
          <p:cNvPr id="12" name="Redondear rectángulo de esquina diagonal 11"/>
          <p:cNvSpPr/>
          <p:nvPr/>
        </p:nvSpPr>
        <p:spPr>
          <a:xfrm>
            <a:off x="660400" y="3563938"/>
            <a:ext cx="3440113" cy="1108075"/>
          </a:xfrm>
          <a:prstGeom prst="round2Diag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C" sz="2000" b="1" i="0" u="none" strike="noStrike" kern="1200" cap="none" spc="0" normalizeH="0" baseline="0" noProof="0" dirty="0">
              <a:ln w="6600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B050"/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60312" y="3647416"/>
            <a:ext cx="343204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MESA 3: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Docencia y Postgrado</a:t>
            </a:r>
          </a:p>
        </p:txBody>
      </p:sp>
      <p:sp>
        <p:nvSpPr>
          <p:cNvPr id="14" name="Redondear rectángulo de esquina diagonal 13"/>
          <p:cNvSpPr/>
          <p:nvPr/>
        </p:nvSpPr>
        <p:spPr>
          <a:xfrm>
            <a:off x="5024438" y="3560763"/>
            <a:ext cx="3440112" cy="1108075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>
              <a:ln w="6600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B050"/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945800" y="3465838"/>
            <a:ext cx="343204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MESA 4: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Gestión Administrativa</a:t>
            </a:r>
          </a:p>
        </p:txBody>
      </p:sp>
      <p:sp>
        <p:nvSpPr>
          <p:cNvPr id="16" name="Redondear rectángulo de esquina diagonal 15"/>
          <p:cNvSpPr/>
          <p:nvPr/>
        </p:nvSpPr>
        <p:spPr>
          <a:xfrm>
            <a:off x="2952750" y="5105400"/>
            <a:ext cx="3440113" cy="1216025"/>
          </a:xfrm>
          <a:prstGeom prst="round2DiagRect">
            <a:avLst/>
          </a:prstGeom>
          <a:solidFill>
            <a:srgbClr val="9966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C" sz="2000" b="1" i="0" u="none" strike="noStrike" kern="1200" cap="none" spc="0" normalizeH="0" baseline="0" noProof="0" dirty="0">
              <a:ln w="6600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B050"/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960388" y="5490586"/>
            <a:ext cx="343204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0000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EMPRESA PÚBLICA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0000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UPEC-CREATIVA-EP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3857702" y="5135078"/>
            <a:ext cx="1428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MESA 5:</a:t>
            </a:r>
          </a:p>
        </p:txBody>
      </p:sp>
    </p:spTree>
    <p:extLst>
      <p:ext uri="{BB962C8B-B14F-4D97-AF65-F5344CB8AC3E}">
        <p14:creationId xmlns:p14="http://schemas.microsoft.com/office/powerpoint/2010/main" val="24341796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8601" y="1162571"/>
            <a:ext cx="87545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13. Colaboración </a:t>
            </a:r>
            <a:r>
              <a:rPr lang="es-EC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 proyectos de responsabilidad social. </a:t>
            </a:r>
            <a:endParaRPr lang="es-E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28601" y="2365731"/>
            <a:ext cx="403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16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UPEC-CREATIVA EP ha desarrollado proyectos que contribuyen al mejoramiento de las condiciones de vida de la </a:t>
            </a:r>
            <a:r>
              <a:rPr lang="es-EC" sz="16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comunidad.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sz="1600" b="1" dirty="0" smtClean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16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Ejecución de programas </a:t>
            </a:r>
            <a:r>
              <a:rPr lang="es-EC" sz="16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capacitación dictados </a:t>
            </a:r>
            <a:r>
              <a:rPr lang="es-EC" sz="16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 Organizaciones no Gubernamentales y Fundaciones sin fines de lucro destinadas a proyectos sociales.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sz="1600" b="1" dirty="0" smtClean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16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Estos </a:t>
            </a:r>
            <a:r>
              <a:rPr lang="es-EC" sz="16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proyectos benefician de forma directa a más de 700 personas a nivel nacional.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551" y="2677886"/>
            <a:ext cx="3812724" cy="2541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606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0312" y="2402161"/>
            <a:ext cx="9144000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5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0000"/>
                  </a:outerShdw>
                </a:effectLst>
                <a:latin typeface="Arial Rounded MT Bold" panose="020F0704030504030204" pitchFamily="34" charset="0"/>
              </a:rPr>
              <a:t>Gracias…!</a:t>
            </a:r>
            <a:endParaRPr lang="es-ES" sz="125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F0000"/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105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05072" y="5489293"/>
            <a:ext cx="4919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Magíster Carlos Revelo</a:t>
            </a:r>
            <a:endParaRPr lang="es-E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GERENTE UPEC CREATIVA - EP</a:t>
            </a:r>
            <a:endParaRPr lang="es-E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63358" y="1589990"/>
            <a:ext cx="84064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cap="none" spc="0" dirty="0" smtClean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B050"/>
                  </a:outerShdw>
                </a:effectLst>
                <a:latin typeface="Arial Rounded MT Bold" panose="020F0704030504030204" pitchFamily="34" charset="0"/>
              </a:rPr>
              <a:t>EMPRESA PÚBLICA</a:t>
            </a:r>
            <a:endParaRPr lang="es-ES" sz="6600" b="1" cap="none" spc="0" dirty="0">
              <a:ln w="6600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B050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-246152" y="2879033"/>
            <a:ext cx="901597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0000"/>
                  </a:outerShdw>
                </a:effectLst>
                <a:latin typeface="Arial Rounded MT Bold" panose="020F0704030504030204" pitchFamily="34" charset="0"/>
              </a:rPr>
              <a:t>UPEC-CREATIVA </a:t>
            </a:r>
          </a:p>
          <a:p>
            <a:pPr algn="ctr"/>
            <a:r>
              <a:rPr lang="es-EC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0000"/>
                  </a:outerShdw>
                </a:effectLst>
                <a:latin typeface="Arial Rounded MT Bold" panose="020F0704030504030204" pitchFamily="34" charset="0"/>
              </a:rPr>
              <a:t>EP</a:t>
            </a:r>
            <a:endParaRPr lang="es-EC" sz="4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F0000"/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1" y="4540168"/>
            <a:ext cx="2432304" cy="85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61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2617781"/>
            <a:ext cx="901597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4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0000"/>
                  </a:outerShdw>
                </a:effectLst>
                <a:latin typeface="Arial Rounded MT Bold" panose="020F0704030504030204" pitchFamily="34" charset="0"/>
              </a:rPr>
              <a:t>Recomendaciones Ciudadanas 2017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37" y="1352830"/>
            <a:ext cx="2432304" cy="85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99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35031" y="1769975"/>
            <a:ext cx="83733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1.- Generar </a:t>
            </a:r>
            <a:r>
              <a:rPr lang="es-EC" sz="16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 normativa interna de la Empresa Pública para el desarrollo posterior de estrategias, productos y servicios desde la necesidad del </a:t>
            </a:r>
            <a:r>
              <a:rPr lang="es-EC" sz="16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mercado.</a:t>
            </a:r>
          </a:p>
          <a:p>
            <a:pPr algn="just"/>
            <a:endParaRPr lang="es-EC" sz="1600" b="1" dirty="0" smtClean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C" sz="16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Elaboración </a:t>
            </a:r>
            <a:r>
              <a:rPr lang="es-EC" sz="16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2 cuerpos o </a:t>
            </a:r>
            <a:r>
              <a:rPr lang="es-EC" sz="16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instrumentos </a:t>
            </a:r>
            <a:r>
              <a:rPr lang="es-EC" sz="16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legales para funcionamiento interno de la Empresa Pública y su Directorio.</a:t>
            </a:r>
            <a:endParaRPr lang="es-EC" sz="1600" b="1" dirty="0" smtClean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sz="1600" b="1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s-EC" sz="16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2.- Velar </a:t>
            </a:r>
            <a:r>
              <a:rPr lang="es-EC" sz="16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por la calidad y desempeño empresarial de UPEC-CREATIVA-EP, como complemento a la certificación de la SETEC, exigiendo a sus capacitadores la demostración de conocimientos profesionales y experiencia. </a:t>
            </a:r>
            <a:endParaRPr lang="es-EC" sz="1600" b="1" dirty="0" smtClean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es-EC" sz="1600" b="1" dirty="0" smtClean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C" sz="16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Renovación de la Calificación SETEC</a:t>
            </a:r>
            <a:endParaRPr lang="es-EC" sz="1600" b="1" dirty="0" smtClean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es-EC" sz="1600" b="1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s-EC" sz="16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3.- Generar </a:t>
            </a:r>
            <a:r>
              <a:rPr lang="es-EC" sz="16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vínculos de UPEC-CREATIVA-EP con otras entidades educativas sobre la base de la pertinencia de la oferta académica, en unidades educativas a nivel tecnológico e informático. </a:t>
            </a:r>
            <a:endParaRPr lang="es-EC" sz="1600" b="1" dirty="0" smtClean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es-EC" sz="1600" b="1" dirty="0" smtClean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C" sz="16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Suscripción de 15 convenios o alianzas estratégicas con instituciones del sector público y privado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89468" y="1110324"/>
            <a:ext cx="87545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Recomendaciones Ciudadanas </a:t>
            </a:r>
            <a:r>
              <a:rPr lang="es-E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2017.</a:t>
            </a:r>
            <a:endParaRPr lang="es-E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243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35031" y="1769975"/>
            <a:ext cx="837338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4.- Apoyar </a:t>
            </a:r>
            <a:r>
              <a:rPr lang="es-EC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través de procesos de asesoría y capacitación, en la formación de empresas agrícolas. </a:t>
            </a:r>
            <a:endParaRPr lang="es-EC" b="1" dirty="0" smtClean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es-EC" b="1" dirty="0" smtClean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C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Creación de programas de educación </a:t>
            </a:r>
            <a:r>
              <a:rPr lang="es-EC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continua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b="1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s-EC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5.- Desarrollar </a:t>
            </a:r>
            <a:r>
              <a:rPr lang="es-EC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desde la UPEC-CREATIVA-EP, un programa de formación continua virtual para el fortalecimiento de los servicios ofrecidos al público</a:t>
            </a:r>
            <a:r>
              <a:rPr lang="es-EC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algn="just"/>
            <a:endParaRPr lang="es-EC" b="1" dirty="0" smtClean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C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Creación de programas de educación </a:t>
            </a:r>
            <a:r>
              <a:rPr lang="es-EC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continua virtuales.</a:t>
            </a:r>
            <a:endParaRPr lang="es-EC" b="1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b="1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s-EC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6.- Difundir </a:t>
            </a:r>
            <a:r>
              <a:rPr lang="es-EC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información a la ciudadanía sobre proyectos, productos y servicios disponibles, como parte de una campaña de comunicación y en cumplimiento con la ley de transparencia, que permita la consolidación de los proyectos existentes y articulación de la transferencia de conocimientos a la comunidad</a:t>
            </a:r>
            <a:r>
              <a:rPr lang="es-EC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algn="just"/>
            <a:endParaRPr lang="es-EC" b="1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C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Inicio del proceso de creación de la página web institucional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89468" y="1110324"/>
            <a:ext cx="87545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Recomendaciones Ciudadanas </a:t>
            </a:r>
            <a:r>
              <a:rPr lang="es-E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2017.</a:t>
            </a:r>
            <a:endParaRPr lang="es-E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610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3022728"/>
            <a:ext cx="901597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0000"/>
                  </a:outerShdw>
                </a:effectLst>
                <a:latin typeface="Arial Rounded MT Bold" panose="020F0704030504030204" pitchFamily="34" charset="0"/>
              </a:rPr>
              <a:t>GESTIÓN AÑO 2018</a:t>
            </a:r>
            <a:endParaRPr lang="es-EC" sz="4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F0000"/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727" y="1306285"/>
            <a:ext cx="2638524" cy="92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08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8601" y="1332390"/>
            <a:ext cx="87545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es-EC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Creación de la nueva estructura funcional de la Empresa Pública UPEC-CREATIVA </a:t>
            </a:r>
            <a:r>
              <a:rPr lang="es-EC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EP.</a:t>
            </a:r>
            <a:endParaRPr lang="es-E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35033" y="2553744"/>
            <a:ext cx="83733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2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Creación de 21 puestos en la estructura funcional</a:t>
            </a:r>
            <a:endParaRPr lang="es-EC" sz="2200" b="1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sz="2200" b="1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2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Proyección a 10 años</a:t>
            </a:r>
            <a:endParaRPr lang="es-EC" sz="2200" b="1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es-EC" sz="2200" b="1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35" y="3769625"/>
            <a:ext cx="8182983" cy="2435231"/>
          </a:xfrm>
          <a:prstGeom prst="rect">
            <a:avLst/>
          </a:prstGeom>
          <a:effectLst>
            <a:outerShdw blurRad="50800" dist="50800" dir="5400000" algn="ctr" rotWithShape="0">
              <a:schemeClr val="accent1"/>
            </a:outerShdw>
          </a:effectLst>
        </p:spPr>
      </p:pic>
    </p:spTree>
    <p:extLst>
      <p:ext uri="{BB962C8B-B14F-4D97-AF65-F5344CB8AC3E}">
        <p14:creationId xmlns:p14="http://schemas.microsoft.com/office/powerpoint/2010/main" val="2072364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8601" y="1332390"/>
            <a:ext cx="87545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es-EC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Elaboración de normativa interna para el funcionamiento de la Empresa Pública UPEC-CREATIVA </a:t>
            </a:r>
            <a:r>
              <a:rPr lang="es-EC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EP.</a:t>
            </a:r>
            <a:endParaRPr lang="es-E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28601" y="3070975"/>
            <a:ext cx="4038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2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Código de </a:t>
            </a:r>
            <a:r>
              <a:rPr lang="es-EC" sz="22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Ética.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sz="2200" b="1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2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Reglamento para el Funcionamiento del </a:t>
            </a:r>
            <a:r>
              <a:rPr lang="es-EC" sz="22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Directorio.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sz="2200" b="1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2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Reglamentos internos para el funcionamiento</a:t>
            </a:r>
            <a:endParaRPr lang="es-EC" sz="2200" b="1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es-EC" sz="2200" b="1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4801" t="24910" r="29117" b="8839"/>
          <a:stretch/>
        </p:blipFill>
        <p:spPr>
          <a:xfrm rot="1832668">
            <a:off x="5145664" y="2985836"/>
            <a:ext cx="3378041" cy="27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5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9FDA306B-A981-4362-836A-6F5F17DD0E17}" vid="{F40337D8-6FB6-44AD-B6DD-4CCBE4A9CAE3}"/>
    </a:ext>
  </a:extLst>
</a:theme>
</file>

<file path=ppt/theme/theme3.xml><?xml version="1.0" encoding="utf-8"?>
<a:theme xmlns:a="http://schemas.openxmlformats.org/drawingml/2006/main" name="2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9FDA306B-A981-4362-836A-6F5F17DD0E17}" vid="{F40337D8-6FB6-44AD-B6DD-4CCBE4A9CAE3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2034</TotalTime>
  <Words>1170</Words>
  <Application>Microsoft Office PowerPoint</Application>
  <PresentationFormat>Presentación en pantalla (4:3)</PresentationFormat>
  <Paragraphs>127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21</vt:i4>
      </vt:variant>
    </vt:vector>
  </HeadingPairs>
  <TitlesOfParts>
    <vt:vector size="29" baseType="lpstr">
      <vt:lpstr>Arial</vt:lpstr>
      <vt:lpstr>Arial Rounded MT Bold</vt:lpstr>
      <vt:lpstr>Calibri</vt:lpstr>
      <vt:lpstr>Calibri Light</vt:lpstr>
      <vt:lpstr>Segoe UI</vt:lpstr>
      <vt:lpstr>Tema de Office</vt:lpstr>
      <vt:lpstr>1_Tema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User</cp:lastModifiedBy>
  <cp:revision>200</cp:revision>
  <dcterms:created xsi:type="dcterms:W3CDTF">2014-07-17T14:39:44Z</dcterms:created>
  <dcterms:modified xsi:type="dcterms:W3CDTF">2019-02-27T15:44:00Z</dcterms:modified>
</cp:coreProperties>
</file>